
<file path=[Content_Types].xml><?xml version="1.0" encoding="utf-8"?>
<Types xmlns="http://schemas.openxmlformats.org/package/2006/content-types">
  <Default Extension="emf" ContentType="image/x-emf"/>
  <Default Extension="jpeg" ContentType="image/jpeg"/>
  <Default Extension="jp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notesSlides/notesSlide2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 autoCompressPictures="0">
  <p:sldMasterIdLst>
    <p:sldMasterId id="2147483648" r:id="rId1"/>
  </p:sldMasterIdLst>
  <p:notesMasterIdLst>
    <p:notesMasterId r:id="rId16"/>
  </p:notesMasterIdLst>
  <p:sldIdLst>
    <p:sldId id="256" r:id="rId2"/>
    <p:sldId id="279" r:id="rId3"/>
    <p:sldId id="353" r:id="rId4"/>
    <p:sldId id="354" r:id="rId5"/>
    <p:sldId id="355" r:id="rId6"/>
    <p:sldId id="356" r:id="rId7"/>
    <p:sldId id="330" r:id="rId8"/>
    <p:sldId id="329" r:id="rId9"/>
    <p:sldId id="333" r:id="rId10"/>
    <p:sldId id="331" r:id="rId11"/>
    <p:sldId id="339" r:id="rId12"/>
    <p:sldId id="341" r:id="rId13"/>
    <p:sldId id="314" r:id="rId14"/>
    <p:sldId id="262" r:id="rId15"/>
  </p:sldIdLst>
  <p:sldSz cx="9144000" cy="6858000" type="screen4x3"/>
  <p:notesSz cx="6858000" cy="9144000"/>
  <p:defaultTextStyle>
    <a:defPPr>
      <a:defRPr lang="it-IT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B301B821-A1FF-4177-AEE7-76D212191A09}" styleName="Stile medio 1 - Colore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1461" autoAdjust="0"/>
    <p:restoredTop sz="94301" autoAdjust="0"/>
  </p:normalViewPr>
  <p:slideViewPr>
    <p:cSldViewPr snapToGrid="0" snapToObjects="1">
      <p:cViewPr varScale="1">
        <p:scale>
          <a:sx n="58" d="100"/>
          <a:sy n="58" d="100"/>
        </p:scale>
        <p:origin x="84" y="372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notesViewPr>
    <p:cSldViewPr snapToGrid="0" snapToObjects="1">
      <p:cViewPr varScale="1">
        <p:scale>
          <a:sx n="55" d="100"/>
          <a:sy n="55" d="100"/>
        </p:scale>
        <p:origin x="1182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10" Type="http://schemas.openxmlformats.org/officeDocument/2006/relationships/slide" Target="slides/slide9.xml"/><Relationship Id="rId19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gelica%20AIFA\Documents\EURIPID\SURVEY\EURIPID%20SURVEY%20-%20Sharing%20information%20about%20confidential%20agreements%20IN%20COLONNE_revAC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Angelica%20AIFA\Documents\EURIPID\SURVEY\EURIPID%20SURVEY%20-%20Sharing%20information%20about%20confidential%20agreements%20IN%20COLONNE_revAC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lang="it-IT" sz="1800" b="0" i="0" u="none" strike="noStrike" kern="1200" cap="none" baseline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defRPr>
            </a:pPr>
            <a:r>
              <a:rPr lang="it-IT" sz="1800" b="0" i="0" u="none" strike="noStrike" kern="1200" cap="none" baseline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Respondents' affiliation</a:t>
            </a:r>
          </a:p>
        </c:rich>
      </c:tx>
      <c:layout>
        <c:manualLayout>
          <c:xMode val="edge"/>
          <c:yMode val="edge"/>
          <c:x val="0.33715325155581743"/>
          <c:y val="0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lang="it-IT" sz="1800" b="0" i="0" u="none" strike="noStrike" kern="1200" cap="none" baseline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defRPr>
          </a:pPr>
          <a:endParaRPr lang="it-IT"/>
        </a:p>
      </c:txPr>
    </c:title>
    <c:autoTitleDeleted val="0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DAAA-45D4-B084-B8858B101E75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DAAA-45D4-B084-B8858B101E75}"/>
              </c:ext>
            </c:extLst>
          </c:dPt>
          <c:dLbls>
            <c:dLbl>
              <c:idx val="0"/>
              <c:layout>
                <c:manualLayout>
                  <c:x val="8.8646808833562699E-2"/>
                  <c:y val="-0.10491728312708287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noAutofit/>
                  </a:bodyPr>
                  <a:lstStyle/>
                  <a:p>
                    <a:pPr>
                      <a:defRPr sz="1400" b="0" i="0" u="none" strike="noStrike" kern="1200" spc="0" baseline="0">
                        <a:solidFill>
                          <a:schemeClr val="accent1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629038DD-94E2-4E0A-901B-09B52F845E32}" type="CATEGORYNAME">
                      <a:rPr lang="en-US" sz="1400" b="0" i="0" u="none" strike="noStrike" kern="1200" spc="0" baseline="0">
                        <a:solidFill>
                          <a:srgbClr val="4F81BD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[NOME CATEGORIA]</a:t>
                    </a:fld>
                    <a:r>
                      <a:rPr lang="en-US" sz="1400" b="0" baseline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
</a:t>
                    </a:r>
                    <a:fld id="{D95CBB9E-BD6E-419E-AFA9-7B6F08E5E81F}" type="VALUE">
                      <a:rPr lang="en-US" sz="1400" b="0" baseline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[VALORE]</a:t>
                    </a:fld>
                    <a:r>
                      <a:rPr lang="en-US" sz="1400" b="0" baseline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; </a:t>
                    </a:r>
                    <a:fld id="{B16DEDE7-4938-4286-A757-427130F3D109}" type="PERCENTAGE">
                      <a:rPr lang="en-US" sz="1400" b="0" baseline="0"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[PERCENTUALE]</a:t>
                    </a:fld>
                    <a:endParaRPr lang="en-US" sz="1400" b="0" baseline="0"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400" b="0" i="0" u="none" strike="noStrike" kern="1200" spc="0" baseline="0">
                      <a:solidFill>
                        <a:schemeClr val="accent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3034434382646041"/>
                      <c:h val="0.3240502405944085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1-DAAA-45D4-B084-B8858B101E75}"/>
                </c:ext>
              </c:extLst>
            </c:dLbl>
            <c:dLbl>
              <c:idx val="1"/>
              <c:layout>
                <c:manualLayout>
                  <c:x val="-3.8801500456678711E-2"/>
                  <c:y val="3.0256094472922337E-2"/>
                </c:manualLayout>
              </c:layout>
              <c:tx>
                <c:rich>
                  <a:bodyPr rot="0" spcFirstLastPara="1" vertOverflow="ellipsis" vert="horz" wrap="square" lIns="38100" tIns="19050" rIns="38100" bIns="19050" anchor="ctr" anchorCtr="1">
                    <a:spAutoFit/>
                  </a:bodyPr>
                  <a:lstStyle/>
                  <a:p>
                    <a:pPr>
                      <a:defRPr sz="1400" b="0" i="0" u="none" strike="noStrike" kern="1200" spc="0" baseline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defRPr>
                    </a:pPr>
                    <a:fld id="{750A9CFB-09AA-47BA-BE90-D173BE99744F}" type="CATEGORYNAME">
                      <a:rPr lang="en-US" sz="1400" b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[NOME CATEGORIA]</a:t>
                    </a:fld>
                    <a:r>
                      <a:rPr lang="en-US" sz="1400" b="0" baseline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
</a:t>
                    </a:r>
                    <a:fld id="{C0FE9875-2915-4086-BC40-6359341C813C}" type="VALUE">
                      <a:rPr lang="en-US" sz="1400" b="0" baseline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[VALORE]</a:t>
                    </a:fld>
                    <a:r>
                      <a:rPr lang="en-US" sz="1400" b="0" baseline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t>; </a:t>
                    </a:r>
                    <a:fld id="{57B62963-ADD1-4931-8BE8-48166BFFC819}" type="PERCENTAGE">
                      <a:rPr lang="en-US" sz="1400" b="0" baseline="0">
                        <a:solidFill>
                          <a:srgbClr val="C0000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rPr>
                      <a:pPr>
                        <a:defRPr sz="1400" b="0">
                          <a:solidFill>
                            <a:srgbClr val="C0000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defRPr>
                      </a:pPr>
                      <a:t>[PERCENTUALE]</a:t>
                    </a:fld>
                    <a:endParaRPr lang="en-US" sz="1400" b="0" baseline="0">
                      <a:solidFill>
                        <a:srgbClr val="C0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endParaRPr>
                  </a:p>
                </c:rich>
              </c:tx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400" b="0" i="0" u="none" strike="noStrike" kern="1200" spc="0" baseline="0">
                      <a:solidFill>
                        <a:srgbClr val="C00000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29565137643341211"/>
                      <c:h val="0.48251706737904421"/>
                    </c:manualLayout>
                  </c15:layout>
                  <c15:dlblFieldTable/>
                  <c15:showDataLabelsRange val="0"/>
                </c:ext>
                <c:ext xmlns:c16="http://schemas.microsoft.com/office/drawing/2014/chart" uri="{C3380CC4-5D6E-409C-BE32-E72D297353CC}">
                  <c16:uniqueId val="{00000003-DAAA-45D4-B084-B8858B101E75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400" b="0" i="0" u="none" strike="noStrike" kern="1200" spc="0" baseline="0">
                    <a:solidFill>
                      <a:schemeClr val="accent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'prima domanda'!$F$12:$F$13</c:f>
              <c:strCache>
                <c:ptCount val="2"/>
                <c:pt idx="0">
                  <c:v>Institutions able to sign confidential agreements</c:v>
                </c:pt>
                <c:pt idx="1">
                  <c:v>Institutions not directly involved in confidential agreements</c:v>
                </c:pt>
              </c:strCache>
            </c:strRef>
          </c:cat>
          <c:val>
            <c:numRef>
              <c:f>'prima domanda'!$G$12:$G$13</c:f>
              <c:numCache>
                <c:formatCode>General</c:formatCode>
                <c:ptCount val="2"/>
                <c:pt idx="0">
                  <c:v>12</c:v>
                </c:pt>
                <c:pt idx="1">
                  <c:v>10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DAAA-45D4-B084-B8858B101E75}"/>
            </c:ext>
          </c:extLst>
        </c:ser>
        <c:dLbls>
          <c:dLblPos val="outEnd"/>
          <c:showLegendKey val="0"/>
          <c:showVal val="0"/>
          <c:showCatName val="0"/>
          <c:showSerName val="0"/>
          <c:showPercent val="1"/>
          <c:showBubbleSize val="0"/>
          <c:showLeaderLines val="1"/>
        </c:dLbls>
        <c:firstSliceAng val="0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it-IT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pie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1-8914-455C-ACDE-EF9FAE6CDC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3-8914-455C-ACDE-EF9FAE6CDC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5-8914-455C-ACDE-EF9FAE6CDC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7-8914-455C-ACDE-EF9FAE6CDC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9-8914-455C-ACDE-EF9FAE6CDC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B-8914-455C-ACDE-EF9FAE6CDC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D-8914-455C-ACDE-EF9FAE6CDC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0F-8914-455C-ACDE-EF9FAE6CDC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1-8914-455C-ACDE-EF9FAE6CDC03}"/>
              </c:ext>
            </c:extLst>
          </c:dPt>
          <c:dLbls>
            <c:dLbl>
              <c:idx val="0"/>
              <c:layout>
                <c:manualLayout>
                  <c:x val="-0.12755102040816327"/>
                  <c:y val="-5.2103147557038244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1-8914-455C-ACDE-EF9FAE6CDC03}"/>
                </c:ext>
              </c:extLst>
            </c:dLbl>
            <c:dLbl>
              <c:idx val="1"/>
              <c:layout>
                <c:manualLayout>
                  <c:x val="-8.106575963718822E-2"/>
                  <c:y val="8.6299878397823881E-3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8914-455C-ACDE-EF9FAE6CDC03}"/>
                </c:ext>
              </c:extLst>
            </c:dLbl>
            <c:dLbl>
              <c:idx val="2"/>
              <c:layout>
                <c:manualLayout>
                  <c:x val="3.6414565826330535E-2"/>
                  <c:y val="-0.1480026753496763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8914-455C-ACDE-EF9FAE6CDC03}"/>
                </c:ext>
              </c:extLst>
            </c:dLbl>
            <c:dLbl>
              <c:idx val="3"/>
              <c:layout>
                <c:manualLayout>
                  <c:x val="2.9911964785914364E-2"/>
                  <c:y val="-2.8771970723856167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4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7-8914-455C-ACDE-EF9FAE6CDC03}"/>
                </c:ext>
              </c:extLst>
            </c:dLbl>
            <c:dLbl>
              <c:idx val="4"/>
              <c:layout>
                <c:manualLayout>
                  <c:x val="0.11436411835075225"/>
                  <c:y val="-6.57430534311512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5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9-8914-455C-ACDE-EF9FAE6CDC03}"/>
                </c:ext>
              </c:extLst>
            </c:dLbl>
            <c:dLbl>
              <c:idx val="5"/>
              <c:layout>
                <c:manualLayout>
                  <c:x val="0.1095209737438281"/>
                  <c:y val="-3.5554257017830063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6"/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124783246631985"/>
                      <c:h val="0.1755492079578702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B-8914-455C-ACDE-EF9FAE6CDC03}"/>
                </c:ext>
              </c:extLst>
            </c:dLbl>
            <c:dLbl>
              <c:idx val="6"/>
              <c:layout>
                <c:manualLayout>
                  <c:x val="9.2470321461918095E-2"/>
                  <c:y val="4.6608398745191779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320701508950036"/>
                      <c:h val="0.19697058387877855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D-8914-455C-ACDE-EF9FAE6CDC03}"/>
                </c:ext>
              </c:extLst>
            </c:dLbl>
            <c:dLbl>
              <c:idx val="7"/>
              <c:layout>
                <c:manualLayout>
                  <c:x val="9.5763764823514702E-2"/>
                  <c:y val="0.15902449502520344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no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6616646658663464"/>
                      <c:h val="0.20509970716730047"/>
                    </c:manualLayout>
                  </c15:layout>
                </c:ext>
                <c:ext xmlns:c16="http://schemas.microsoft.com/office/drawing/2014/chart" uri="{C3380CC4-5D6E-409C-BE32-E72D297353CC}">
                  <c16:uniqueId val="{0000000F-8914-455C-ACDE-EF9FAE6CDC03}"/>
                </c:ext>
              </c:extLst>
            </c:dLbl>
            <c:dLbl>
              <c:idx val="8"/>
              <c:layout>
                <c:manualLayout>
                  <c:x val="-3.761498037535236E-2"/>
                  <c:y val="9.1956237468842308E-2"/>
                </c:manualLayout>
              </c:layout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0">
                  <a:spAutoFit/>
                </a:bodyPr>
                <a:lstStyle/>
                <a:p>
                  <a:pPr>
                    <a:defRPr sz="12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Tahoma" panose="020B0604030504040204" pitchFamily="34" charset="0"/>
                      <a:ea typeface="Tahoma" panose="020B0604030504040204" pitchFamily="34" charset="0"/>
                      <a:cs typeface="Tahoma" panose="020B0604030504040204" pitchFamily="34" charset="0"/>
                    </a:defRPr>
                  </a:pPr>
                  <a:endParaRPr lang="it-IT"/>
                </a:p>
              </c:txPr>
              <c:dLblPos val="bestFit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5="http://schemas.microsoft.com/office/drawing/2012/chart" uri="{CE6537A1-D6FC-4f65-9D91-7224C49458BB}">
                  <c15:layout>
                    <c:manualLayout>
                      <c:w val="0.14790916366546616"/>
                      <c:h val="0.15015221904883583"/>
                    </c:manualLayout>
                  </c15:layout>
                </c:ext>
                <c:ext xmlns:c16="http://schemas.microsoft.com/office/drawing/2014/chart" uri="{C3380CC4-5D6E-409C-BE32-E72D297353CC}">
                  <c16:uniqueId val="{00000011-8914-455C-ACDE-EF9FAE6CDC03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spc="0" baseline="0">
                    <a:solidFill>
                      <a:schemeClr val="accent1"/>
                    </a:solidFill>
                    <a:latin typeface="Tahoma" panose="020B0604030504040204" pitchFamily="34" charset="0"/>
                    <a:ea typeface="Tahoma" panose="020B0604030504040204" pitchFamily="34" charset="0"/>
                    <a:cs typeface="Tahoma" panose="020B0604030504040204" pitchFamily="34" charset="0"/>
                  </a:defRPr>
                </a:pPr>
                <a:endParaRPr lang="it-IT"/>
              </a:p>
            </c:tx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'seconda domanda'!$D$4:$D$12</c:f>
              <c:strCache>
                <c:ptCount val="9"/>
                <c:pt idx="0">
                  <c:v>Public Insurance</c:v>
                </c:pt>
                <c:pt idx="1">
                  <c:v>Governative administration</c:v>
                </c:pt>
                <c:pt idx="2">
                  <c:v>Ministry of Health</c:v>
                </c:pt>
                <c:pt idx="3">
                  <c:v>National medicines agency</c:v>
                </c:pt>
                <c:pt idx="4">
                  <c:v>Ministerial board</c:v>
                </c:pt>
                <c:pt idx="5">
                  <c:v>National procurement organization</c:v>
                </c:pt>
                <c:pt idx="6">
                  <c:v>Regional procurement organizations</c:v>
                </c:pt>
                <c:pt idx="7">
                  <c:v>Local procurement organization</c:v>
                </c:pt>
                <c:pt idx="8">
                  <c:v>Regional organization</c:v>
                </c:pt>
              </c:strCache>
            </c:strRef>
          </c:cat>
          <c:val>
            <c:numRef>
              <c:f>'seconda domanda'!$E$4:$E$12</c:f>
              <c:numCache>
                <c:formatCode>General</c:formatCode>
                <c:ptCount val="9"/>
                <c:pt idx="0">
                  <c:v>8</c:v>
                </c:pt>
                <c:pt idx="1">
                  <c:v>4</c:v>
                </c:pt>
                <c:pt idx="2">
                  <c:v>3</c:v>
                </c:pt>
                <c:pt idx="3">
                  <c:v>2</c:v>
                </c:pt>
                <c:pt idx="4">
                  <c:v>1</c:v>
                </c:pt>
                <c:pt idx="5">
                  <c:v>1</c:v>
                </c:pt>
                <c:pt idx="6">
                  <c:v>1</c:v>
                </c:pt>
                <c:pt idx="7">
                  <c:v>1</c:v>
                </c:pt>
                <c:pt idx="8">
                  <c:v>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12-8914-455C-ACDE-EF9FAE6CDC03}"/>
            </c:ext>
          </c:extLst>
        </c:ser>
        <c:ser>
          <c:idx val="1"/>
          <c:order val="1"/>
          <c:dPt>
            <c:idx val="0"/>
            <c:bubble3D val="0"/>
            <c:spPr>
              <a:solidFill>
                <a:schemeClr val="accent1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4-8914-455C-ACDE-EF9FAE6CDC03}"/>
              </c:ext>
            </c:extLst>
          </c:dPt>
          <c:dPt>
            <c:idx val="1"/>
            <c:bubble3D val="0"/>
            <c:spPr>
              <a:solidFill>
                <a:schemeClr val="accent2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6-8914-455C-ACDE-EF9FAE6CDC03}"/>
              </c:ext>
            </c:extLst>
          </c:dPt>
          <c:dPt>
            <c:idx val="2"/>
            <c:bubble3D val="0"/>
            <c:spPr>
              <a:solidFill>
                <a:schemeClr val="accent3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8-8914-455C-ACDE-EF9FAE6CDC03}"/>
              </c:ext>
            </c:extLst>
          </c:dPt>
          <c:dPt>
            <c:idx val="3"/>
            <c:bubble3D val="0"/>
            <c:spPr>
              <a:solidFill>
                <a:schemeClr val="accent4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A-8914-455C-ACDE-EF9FAE6CDC03}"/>
              </c:ext>
            </c:extLst>
          </c:dPt>
          <c:dPt>
            <c:idx val="4"/>
            <c:bubble3D val="0"/>
            <c:spPr>
              <a:solidFill>
                <a:schemeClr val="accent5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C-8914-455C-ACDE-EF9FAE6CDC03}"/>
              </c:ext>
            </c:extLst>
          </c:dPt>
          <c:dPt>
            <c:idx val="5"/>
            <c:bubble3D val="0"/>
            <c:spPr>
              <a:solidFill>
                <a:schemeClr val="accent6"/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1E-8914-455C-ACDE-EF9FAE6CDC03}"/>
              </c:ext>
            </c:extLst>
          </c:dPt>
          <c:dPt>
            <c:idx val="6"/>
            <c:bubble3D val="0"/>
            <c:spPr>
              <a:solidFill>
                <a:schemeClr val="accent1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0-8914-455C-ACDE-EF9FAE6CDC03}"/>
              </c:ext>
            </c:extLst>
          </c:dPt>
          <c:dPt>
            <c:idx val="7"/>
            <c:bubble3D val="0"/>
            <c:spPr>
              <a:solidFill>
                <a:schemeClr val="accent2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2-8914-455C-ACDE-EF9FAE6CDC03}"/>
              </c:ext>
            </c:extLst>
          </c:dPt>
          <c:dPt>
            <c:idx val="8"/>
            <c:bubble3D val="0"/>
            <c:spPr>
              <a:solidFill>
                <a:schemeClr val="accent3">
                  <a:lumMod val="60000"/>
                </a:schemeClr>
              </a:solidFill>
              <a:ln>
                <a:noFill/>
              </a:ln>
              <a:effectLst>
                <a:outerShdw blurRad="63500" sx="102000" sy="102000" algn="ctr" rotWithShape="0">
                  <a:prstClr val="black">
                    <a:alpha val="20000"/>
                  </a:prstClr>
                </a:outerShdw>
              </a:effectLst>
            </c:spPr>
            <c:extLst>
              <c:ext xmlns:c16="http://schemas.microsoft.com/office/drawing/2014/chart" uri="{C3380CC4-5D6E-409C-BE32-E72D297353CC}">
                <c16:uniqueId val="{00000024-8914-455C-ACDE-EF9FAE6CDC03}"/>
              </c:ext>
            </c:extLst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4-8914-455C-ACDE-EF9FAE6CDC03}"/>
                </c:ext>
              </c:extLst>
            </c:dLbl>
            <c:dLbl>
              <c:idx val="1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6-8914-455C-ACDE-EF9FAE6CDC03}"/>
                </c:ext>
              </c:extLst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8-8914-455C-ACDE-EF9FAE6CDC03}"/>
                </c:ext>
              </c:extLst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4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A-8914-455C-ACDE-EF9FAE6CDC03}"/>
                </c:ext>
              </c:extLst>
            </c:dLbl>
            <c:dLbl>
              <c:idx val="4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5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C-8914-455C-ACDE-EF9FAE6CDC03}"/>
                </c:ext>
              </c:extLst>
            </c:dLbl>
            <c:dLbl>
              <c:idx val="5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6"/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1E-8914-455C-ACDE-EF9FAE6CDC03}"/>
                </c:ext>
              </c:extLst>
            </c:dLbl>
            <c:dLbl>
              <c:idx val="6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1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0-8914-455C-ACDE-EF9FAE6CDC03}"/>
                </c:ext>
              </c:extLst>
            </c:dLbl>
            <c:dLbl>
              <c:idx val="7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2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2-8914-455C-ACDE-EF9FAE6CDC03}"/>
                </c:ext>
              </c:extLst>
            </c:dLbl>
            <c:dLbl>
              <c:idx val="8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000" b="1" i="0" u="none" strike="noStrike" kern="1200" spc="0" baseline="0">
                      <a:solidFill>
                        <a:schemeClr val="accent3">
                          <a:lumMod val="60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it-IT"/>
                </a:p>
              </c:txPr>
              <c:dLblPos val="outEnd"/>
              <c:showLegendKey val="0"/>
              <c:showVal val="1"/>
              <c:showCatName val="1"/>
              <c:showSerName val="0"/>
              <c:showPercent val="1"/>
              <c:showBubbleSize val="0"/>
              <c:extLst>
                <c:ext xmlns:c16="http://schemas.microsoft.com/office/drawing/2014/chart" uri="{C3380CC4-5D6E-409C-BE32-E72D297353CC}">
                  <c16:uniqueId val="{00000024-8914-455C-ACDE-EF9FAE6CDC03}"/>
                </c:ext>
              </c:extLst>
            </c:dLbl>
            <c:spPr>
              <a:noFill/>
              <a:ln>
                <a:noFill/>
              </a:ln>
              <a:effectLst/>
            </c:spPr>
            <c:dLblPos val="outEnd"/>
            <c:showLegendKey val="0"/>
            <c:showVal val="1"/>
            <c:showCatName val="1"/>
            <c:showSerName val="0"/>
            <c:showPercent val="1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/>
            </c:extLst>
          </c:dLbls>
          <c:cat>
            <c:strRef>
              <c:f>'seconda domanda'!$D$4:$D$12</c:f>
              <c:strCache>
                <c:ptCount val="9"/>
                <c:pt idx="0">
                  <c:v>Public Insurance</c:v>
                </c:pt>
                <c:pt idx="1">
                  <c:v>Governative administration</c:v>
                </c:pt>
                <c:pt idx="2">
                  <c:v>Ministry of Health</c:v>
                </c:pt>
                <c:pt idx="3">
                  <c:v>National medicines agency</c:v>
                </c:pt>
                <c:pt idx="4">
                  <c:v>Ministerial board</c:v>
                </c:pt>
                <c:pt idx="5">
                  <c:v>National procurement organization</c:v>
                </c:pt>
                <c:pt idx="6">
                  <c:v>Regional procurement organizations</c:v>
                </c:pt>
                <c:pt idx="7">
                  <c:v>Local procurement organization</c:v>
                </c:pt>
                <c:pt idx="8">
                  <c:v>Regional organization</c:v>
                </c:pt>
              </c:strCache>
            </c:strRef>
          </c:cat>
          <c:val>
            <c:numRef>
              <c:f>'seconda domanda'!$F$4:$F$12</c:f>
              <c:numCache>
                <c:formatCode>0.0%</c:formatCode>
                <c:ptCount val="9"/>
                <c:pt idx="0">
                  <c:v>0.36363636363636365</c:v>
                </c:pt>
                <c:pt idx="1">
                  <c:v>0.18181818181818182</c:v>
                </c:pt>
                <c:pt idx="2">
                  <c:v>0.13636363636363635</c:v>
                </c:pt>
                <c:pt idx="3">
                  <c:v>9.0909090909090912E-2</c:v>
                </c:pt>
                <c:pt idx="4">
                  <c:v>4.5454545454545456E-2</c:v>
                </c:pt>
                <c:pt idx="5">
                  <c:v>4.5454545454545456E-2</c:v>
                </c:pt>
                <c:pt idx="6">
                  <c:v>4.5454545454545456E-2</c:v>
                </c:pt>
                <c:pt idx="7">
                  <c:v>4.5454545454545456E-2</c:v>
                </c:pt>
                <c:pt idx="8">
                  <c:v>4.5454545454545456E-2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25-8914-455C-ACDE-EF9FAE6CDC03}"/>
            </c:ext>
          </c:extLst>
        </c:ser>
        <c:dLbls>
          <c:dLblPos val="outEnd"/>
          <c:showLegendKey val="0"/>
          <c:showVal val="1"/>
          <c:showCatName val="1"/>
          <c:showSerName val="0"/>
          <c:showPercent val="0"/>
          <c:showBubbleSize val="0"/>
          <c:showLeaderLines val="1"/>
        </c:dLbls>
        <c:firstSliceAng val="138"/>
      </c:pieChart>
      <c:spPr>
        <a:noFill/>
        <a:ln>
          <a:noFill/>
        </a:ln>
        <a:effectLst/>
      </c:spPr>
    </c:plotArea>
    <c:plotVisOnly val="1"/>
    <c:dispBlanksAs val="gap"/>
    <c:extLst>
      <c:ext xmlns:c16r3="http://schemas.microsoft.com/office/drawing/2017/03/chart" uri="{56B9EC1D-385E-4148-901F-78D8002777C0}">
        <c16r3:dataDisplayOptions16>
          <c16r3:dispNaAsBlank val="1"/>
        </c16r3:dataDisplayOptions16>
      </c:ext>
    </c:extLst>
    <c:showDLblsOverMax val="0"/>
  </c:chart>
  <c:spPr>
    <a:noFill/>
    <a:ln>
      <a:noFill/>
    </a:ln>
    <a:effectLst/>
  </c:spPr>
  <c:txPr>
    <a:bodyPr/>
    <a:lstStyle/>
    <a:p>
      <a:pPr>
        <a:defRPr/>
      </a:pPr>
      <a:endParaRPr lang="it-IT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59">
  <cs:axisTitle>
    <cs:lnRef idx="0"/>
    <cs:fillRef idx="0"/>
    <cs:effectRef idx="0"/>
    <cs:fontRef idx="minor">
      <a:schemeClr val="tx1">
        <a:lumMod val="65000"/>
        <a:lumOff val="35000"/>
      </a:schemeClr>
    </cs:fontRef>
    <cs:defRPr sz="900" kern="1200" cap="all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cs:styleClr val="auto"/>
    </cs:fontRef>
    <cs:defRPr sz="1000" b="1" i="0" u="none" strike="noStrike" kern="1200" spc="0" baseline="0"/>
  </cs:dataLabel>
  <cs:dataLabelCallout>
    <cs:lnRef idx="0">
      <cs:styleClr val="auto"/>
    </cs:lnRef>
    <cs:fillRef idx="0"/>
    <cs:effectRef idx="0"/>
    <cs:fontRef idx="minor">
      <cs:styleClr val="auto"/>
    </cs:fontRef>
    <cs:spPr>
      <a:solidFill>
        <a:schemeClr val="lt1"/>
      </a:solidFill>
      <a:ln>
        <a:solidFill>
          <a:schemeClr val="phClr"/>
        </a:solidFill>
      </a:ln>
    </cs:spPr>
    <cs:defRPr sz="10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63500" sx="102000" sy="102000" algn="ctr" rotWithShape="0">
          <a:prstClr val="black">
            <a:alpha val="20000"/>
          </a:prstClr>
        </a:outerShdw>
      </a:effectLst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effectLst>
        <a:outerShdw blurRad="88900" sx="102000" sy="102000" algn="ctr" rotWithShape="0">
          <a:prstClr val="black">
            <a:alpha val="10000"/>
          </a:prstClr>
        </a:outerShdw>
      </a:effectLst>
      <a:scene3d>
        <a:camera prst="orthographicFront"/>
        <a:lightRig rig="threePt" dir="t"/>
      </a:scene3d>
      <a:sp3d>
        <a:bevelT w="127000" h="127000"/>
        <a:bevelB w="127000" h="127000"/>
      </a:sp3d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28575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  <a:ln w="9525">
        <a:solidFill>
          <a:schemeClr val="lt1"/>
        </a:solidFill>
      </a:ln>
    </cs:spPr>
  </cs:dataPointMarker>
  <cs:dataPointMarkerLayout symbol="circle" size="6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dk1"/>
    </cs:fontRef>
  </cs:plotArea>
  <cs:plotArea3D mods="allowNoFillOverride allowNoLineOverride"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600" b="1" kern="1200" cap="all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ash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F7C33E1-34C6-4873-9D87-2233EC424123}" type="datetimeFigureOut">
              <a:rPr lang="en-GB" smtClean="0"/>
              <a:t>18/09/2020</a:t>
            </a:fld>
            <a:endParaRPr lang="en-GB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GB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  <a:endParaRPr lang="en-GB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46233F8-5DE4-4105-B7BC-25CBFFA240E7}" type="slidenum">
              <a:rPr lang="en-GB" smtClean="0"/>
              <a:t>‹N›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6935659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6D36FE-0B8B-455B-817B-BB95859B28A4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47616603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mmagine diapositiva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Segnaposto note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D26D36FE-0B8B-455B-817B-BB95859B28A4}" type="slidenum">
              <a:rPr lang="en-GB" smtClean="0"/>
              <a:t>13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38789068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658563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a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709189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titolo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it-IT"/>
              <a:t>Fare clic per modificare stile</a:t>
            </a:r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/>
              <a:t>Fare clic per modificare gli stili del testo dello schema</a:t>
            </a:r>
          </a:p>
          <a:p>
            <a:pPr lvl="1"/>
            <a:r>
              <a:rPr lang="it-IT"/>
              <a:t>Secondo livello</a:t>
            </a:r>
          </a:p>
          <a:p>
            <a:pPr lvl="2"/>
            <a:r>
              <a:rPr lang="it-IT"/>
              <a:t>Terzo livello</a:t>
            </a:r>
          </a:p>
          <a:p>
            <a:pPr lvl="3"/>
            <a:r>
              <a:rPr lang="it-IT"/>
              <a:t>Quarto livello</a:t>
            </a:r>
          </a:p>
          <a:p>
            <a:pPr lvl="4"/>
            <a:r>
              <a:rPr lang="it-IT"/>
              <a:t>Quinto livello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E39EEA1-896A-2D4B-A495-2AD1852A8C2C}" type="slidenum">
              <a:rPr lang="it-IT" smtClean="0"/>
              <a:pPr/>
              <a:t>‹N›</a:t>
            </a:fld>
            <a:endParaRPr lang="it-IT"/>
          </a:p>
        </p:txBody>
      </p:sp>
    </p:spTree>
    <p:extLst>
      <p:ext uri="{BB962C8B-B14F-4D97-AF65-F5344CB8AC3E}">
        <p14:creationId xmlns:p14="http://schemas.microsoft.com/office/powerpoint/2010/main" val="309446519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</p:sldLayoutIdLst>
  <p:hf hdr="0" ft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it-IT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ec.europa.eu/health/international_cooperation/pharmaceuticals_en" TargetMode="Externa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em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em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Box 15"/>
          <p:cNvSpPr txBox="1">
            <a:spLocks noChangeArrowheads="1"/>
          </p:cNvSpPr>
          <p:nvPr/>
        </p:nvSpPr>
        <p:spPr bwMode="auto">
          <a:xfrm>
            <a:off x="859810" y="2467195"/>
            <a:ext cx="7751928" cy="40472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algn="ctr">
              <a:spcBef>
                <a:spcPct val="50000"/>
              </a:spcBef>
            </a:pPr>
            <a:r>
              <a:rPr lang="en-US" altLang="it-IT" sz="2800" dirty="0">
                <a:solidFill>
                  <a:srgbClr val="1A386D"/>
                </a:solidFill>
                <a:latin typeface="Tahoma" pitchFamily="34" charset="0"/>
              </a:rPr>
              <a:t>EURIPID survey - Sharing information about confidential agreements</a:t>
            </a:r>
          </a:p>
          <a:p>
            <a:pPr algn="ctr">
              <a:spcBef>
                <a:spcPct val="50000"/>
              </a:spcBef>
            </a:pPr>
            <a:endParaRPr lang="en-US" altLang="it-IT" sz="2200" dirty="0">
              <a:solidFill>
                <a:srgbClr val="1A386D"/>
              </a:solidFill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br>
              <a:rPr lang="it-IT" altLang="it-IT" sz="2200" dirty="0">
                <a:solidFill>
                  <a:srgbClr val="1A386D"/>
                </a:solidFill>
                <a:latin typeface="Tahoma" pitchFamily="34" charset="0"/>
              </a:rPr>
            </a:br>
            <a:br>
              <a:rPr lang="it-IT" altLang="it-IT" dirty="0">
                <a:solidFill>
                  <a:srgbClr val="1A386D"/>
                </a:solidFill>
                <a:latin typeface="Tahoma" pitchFamily="34" charset="0"/>
              </a:rPr>
            </a:br>
            <a:endParaRPr lang="it-IT" altLang="it-IT" dirty="0">
              <a:solidFill>
                <a:srgbClr val="1A386D"/>
              </a:solidFill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Pierluigi Russo and Angelica Carletto</a:t>
            </a:r>
          </a:p>
          <a:p>
            <a:pPr algn="ctr">
              <a:spcBef>
                <a:spcPct val="50000"/>
              </a:spcBef>
            </a:pPr>
            <a:r>
              <a:rPr lang="it-IT" altLang="it-IT" dirty="0" err="1">
                <a:solidFill>
                  <a:srgbClr val="1A386D"/>
                </a:solidFill>
                <a:latin typeface="Tahoma" pitchFamily="34" charset="0"/>
              </a:rPr>
              <a:t>Italian</a:t>
            </a: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 </a:t>
            </a:r>
            <a:r>
              <a:rPr lang="it-IT" altLang="it-IT" dirty="0" err="1">
                <a:solidFill>
                  <a:srgbClr val="1A386D"/>
                </a:solidFill>
                <a:latin typeface="Tahoma" pitchFamily="34" charset="0"/>
              </a:rPr>
              <a:t>Medicines</a:t>
            </a: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 Agency</a:t>
            </a:r>
            <a:br>
              <a:rPr lang="it-IT" altLang="it-IT" dirty="0">
                <a:solidFill>
                  <a:srgbClr val="1A386D"/>
                </a:solidFill>
                <a:latin typeface="Tahoma" pitchFamily="34" charset="0"/>
              </a:rPr>
            </a:br>
            <a:endParaRPr lang="it-IT" altLang="it-IT" dirty="0">
              <a:solidFill>
                <a:srgbClr val="1A386D"/>
              </a:solidFill>
              <a:latin typeface="Tahoma" pitchFamily="34" charset="0"/>
            </a:endParaRPr>
          </a:p>
          <a:p>
            <a:pPr algn="ctr">
              <a:spcBef>
                <a:spcPct val="50000"/>
              </a:spcBef>
            </a:pP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EURIPID 8th </a:t>
            </a:r>
            <a:r>
              <a:rPr lang="it-IT" altLang="it-IT" dirty="0" err="1">
                <a:solidFill>
                  <a:srgbClr val="1A386D"/>
                </a:solidFill>
                <a:latin typeface="Tahoma" pitchFamily="34" charset="0"/>
              </a:rPr>
              <a:t>BoP</a:t>
            </a: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 Meeting, 22 </a:t>
            </a:r>
            <a:r>
              <a:rPr lang="it-IT" altLang="it-IT" dirty="0" err="1">
                <a:solidFill>
                  <a:srgbClr val="1A386D"/>
                </a:solidFill>
                <a:latin typeface="Tahoma" pitchFamily="34" charset="0"/>
              </a:rPr>
              <a:t>September</a:t>
            </a:r>
            <a:r>
              <a:rPr lang="it-IT" altLang="it-IT" dirty="0">
                <a:solidFill>
                  <a:srgbClr val="1A386D"/>
                </a:solidFill>
                <a:latin typeface="Tahoma" pitchFamily="34" charset="0"/>
              </a:rPr>
              <a:t> 2020</a:t>
            </a:r>
          </a:p>
        </p:txBody>
      </p:sp>
      <p:pic>
        <p:nvPicPr>
          <p:cNvPr id="4" name="Immagine 3">
            <a:extLst>
              <a:ext uri="{FF2B5EF4-FFF2-40B4-BE49-F238E27FC236}">
                <a16:creationId xmlns:a16="http://schemas.microsoft.com/office/drawing/2014/main" id="{E04F6217-7AB3-4E0F-9B3F-8D95B8C5F07F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46130" y="3701058"/>
            <a:ext cx="1979288" cy="114765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10030971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Legal constraints for exchanging information</a:t>
            </a: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3D2FFED7-89C4-4FF1-A3EB-DA942F50B525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581669257"/>
              </p:ext>
            </p:extLst>
          </p:nvPr>
        </p:nvGraphicFramePr>
        <p:xfrm>
          <a:off x="622059" y="2263864"/>
          <a:ext cx="7899882" cy="3377493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703116">
                  <a:extLst>
                    <a:ext uri="{9D8B030D-6E8A-4147-A177-3AD203B41FA5}">
                      <a16:colId xmlns:a16="http://schemas.microsoft.com/office/drawing/2014/main" val="3099244629"/>
                    </a:ext>
                  </a:extLst>
                </a:gridCol>
                <a:gridCol w="2869558">
                  <a:extLst>
                    <a:ext uri="{9D8B030D-6E8A-4147-A177-3AD203B41FA5}">
                      <a16:colId xmlns:a16="http://schemas.microsoft.com/office/drawing/2014/main" val="3390929403"/>
                    </a:ext>
                  </a:extLst>
                </a:gridCol>
                <a:gridCol w="594182">
                  <a:extLst>
                    <a:ext uri="{9D8B030D-6E8A-4147-A177-3AD203B41FA5}">
                      <a16:colId xmlns:a16="http://schemas.microsoft.com/office/drawing/2014/main" val="4034360677"/>
                    </a:ext>
                  </a:extLst>
                </a:gridCol>
                <a:gridCol w="1055666">
                  <a:extLst>
                    <a:ext uri="{9D8B030D-6E8A-4147-A177-3AD203B41FA5}">
                      <a16:colId xmlns:a16="http://schemas.microsoft.com/office/drawing/2014/main" val="4036024893"/>
                    </a:ext>
                  </a:extLst>
                </a:gridCol>
                <a:gridCol w="2677360">
                  <a:extLst>
                    <a:ext uri="{9D8B030D-6E8A-4147-A177-3AD203B41FA5}">
                      <a16:colId xmlns:a16="http://schemas.microsoft.com/office/drawing/2014/main" val="4094105819"/>
                    </a:ext>
                  </a:extLst>
                </a:gridCol>
              </a:tblGrid>
              <a:tr h="336854">
                <a:tc>
                  <a:txBody>
                    <a:bodyPr/>
                    <a:lstStyle/>
                    <a:p>
                      <a:pPr algn="ctr" fontAlgn="b"/>
                      <a:endParaRPr lang="it-IT" sz="1800" b="1" i="0" u="none" strike="noStrike" dirty="0">
                        <a:solidFill>
                          <a:schemeClr val="tx2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Legal </a:t>
                      </a:r>
                      <a:r>
                        <a:rPr lang="it-IT" sz="1800" b="1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constraints</a:t>
                      </a:r>
                      <a:endParaRPr lang="it-IT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  <a:endParaRPr lang="it-IT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it-IT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Countries</a:t>
                      </a:r>
                      <a:endParaRPr lang="it-IT" sz="18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200429350"/>
                  </a:ext>
                </a:extLst>
              </a:tr>
              <a:tr h="830909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Non-disclosure clauses in contractual arrangements</a:t>
                      </a:r>
                      <a:endParaRPr lang="en-US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15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68%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9475226"/>
                  </a:ext>
                </a:extLst>
              </a:tr>
              <a:tr h="46362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</a:t>
                      </a:r>
                      <a:endParaRPr lang="it-IT" sz="18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P&amp;R authority decision</a:t>
                      </a:r>
                      <a:endParaRPr lang="en-US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Switzerland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996215"/>
                  </a:ext>
                </a:extLst>
              </a:tr>
              <a:tr h="406563"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</a:t>
                      </a:r>
                      <a:endParaRPr lang="it-IT" sz="18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en-US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National law</a:t>
                      </a:r>
                      <a:endParaRPr lang="en-US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France, </a:t>
                      </a:r>
                      <a:r>
                        <a:rPr lang="it-IT" sz="18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Norway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76612335"/>
                  </a:ext>
                </a:extLst>
              </a:tr>
              <a:tr h="579118">
                <a:tc>
                  <a:txBody>
                    <a:bodyPr/>
                    <a:lstStyle/>
                    <a:p>
                      <a:pPr algn="ctr" fontAlgn="b"/>
                      <a:endParaRPr lang="it-IT" sz="18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A+C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Czech</a:t>
                      </a:r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Republic, </a:t>
                      </a:r>
                      <a:r>
                        <a:rPr lang="it-IT" sz="18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Belgium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440813463"/>
                  </a:ext>
                </a:extLst>
              </a:tr>
              <a:tr h="336854"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A+B+C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UK, Bulgaria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080556819"/>
                  </a:ext>
                </a:extLst>
              </a:tr>
              <a:tr h="336854"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8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100%</a:t>
                      </a:r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l" fontAlgn="b"/>
                      <a:endParaRPr lang="it-IT" sz="18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29176878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358434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23668" y="909405"/>
            <a:ext cx="8296263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Current sharing of MEA information </a:t>
            </a:r>
          </a:p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through EURIPID</a:t>
            </a:r>
          </a:p>
          <a:p>
            <a:r>
              <a:rPr lang="en-US" sz="2000" dirty="0">
                <a:solidFill>
                  <a:srgbClr val="002F6C"/>
                </a:solidFill>
                <a:latin typeface="Tahoma" pitchFamily="34" charset="0"/>
              </a:rPr>
              <a:t>(MEA yes/not by single product)</a:t>
            </a: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7" name="Tabella 6">
            <a:extLst>
              <a:ext uri="{FF2B5EF4-FFF2-40B4-BE49-F238E27FC236}">
                <a16:creationId xmlns:a16="http://schemas.microsoft.com/office/drawing/2014/main" id="{FEE1DE6A-A4C6-45F5-91E1-836A7024AC04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764767091"/>
              </p:ext>
            </p:extLst>
          </p:nvPr>
        </p:nvGraphicFramePr>
        <p:xfrm>
          <a:off x="205201" y="3204075"/>
          <a:ext cx="3333129" cy="2011680"/>
        </p:xfrm>
        <a:graphic>
          <a:graphicData uri="http://schemas.openxmlformats.org/drawingml/2006/table">
            <a:tbl>
              <a:tblPr/>
              <a:tblGrid>
                <a:gridCol w="1195131">
                  <a:extLst>
                    <a:ext uri="{9D8B030D-6E8A-4147-A177-3AD203B41FA5}">
                      <a16:colId xmlns:a16="http://schemas.microsoft.com/office/drawing/2014/main" val="3903705554"/>
                    </a:ext>
                  </a:extLst>
                </a:gridCol>
                <a:gridCol w="863316">
                  <a:extLst>
                    <a:ext uri="{9D8B030D-6E8A-4147-A177-3AD203B41FA5}">
                      <a16:colId xmlns:a16="http://schemas.microsoft.com/office/drawing/2014/main" val="710690675"/>
                    </a:ext>
                  </a:extLst>
                </a:gridCol>
                <a:gridCol w="1274682">
                  <a:extLst>
                    <a:ext uri="{9D8B030D-6E8A-4147-A177-3AD203B41FA5}">
                      <a16:colId xmlns:a16="http://schemas.microsoft.com/office/drawing/2014/main" val="3869962774"/>
                    </a:ext>
                  </a:extLst>
                </a:gridCol>
              </a:tblGrid>
              <a:tr h="154660">
                <a:tc gridSpan="3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MEA information to EURIPID</a:t>
                      </a:r>
                    </a:p>
                  </a:txBody>
                  <a:tcPr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019171758"/>
                  </a:ext>
                </a:extLst>
              </a:tr>
              <a:tr h="318654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574819916"/>
                  </a:ext>
                </a:extLst>
              </a:tr>
              <a:tr h="18448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Yes</a:t>
                      </a:r>
                    </a:p>
                  </a:txBody>
                  <a:tcPr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8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36,36%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495210012"/>
                  </a:ext>
                </a:extLst>
              </a:tr>
              <a:tr h="18448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</a:t>
                      </a:r>
                    </a:p>
                  </a:txBody>
                  <a:tcPr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40,91%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803833467"/>
                  </a:ext>
                </a:extLst>
              </a:tr>
              <a:tr h="18448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600" b="0" i="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yet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22,73%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5248915"/>
                  </a:ext>
                </a:extLst>
              </a:tr>
              <a:tr h="184484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</a:p>
                  </a:txBody>
                  <a:tcPr anchor="b">
                    <a:lnL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>
                      <a:noFill/>
                    </a:lnR>
                    <a:lnT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</a:p>
                  </a:txBody>
                  <a:tcPr anchor="ctr">
                    <a:lnL>
                      <a:noFill/>
                    </a:lnL>
                    <a:lnR>
                      <a:noFill/>
                    </a:lnR>
                    <a:lnT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100,00%</a:t>
                      </a:r>
                    </a:p>
                  </a:txBody>
                  <a:tcPr anchor="ctr">
                    <a:lnL>
                      <a:noFill/>
                    </a:lnL>
                    <a:lnR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5400" cap="flat" cmpd="dbl" algn="ctr">
                      <a:solidFill>
                        <a:srgbClr val="4F81BD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95B3D7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85377521"/>
                  </a:ext>
                </a:extLst>
              </a:tr>
            </a:tbl>
          </a:graphicData>
        </a:graphic>
      </p:graphicFrame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CFD212F7-C1C3-44B4-A411-35CF5FFC03B7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2736731"/>
              </p:ext>
            </p:extLst>
          </p:nvPr>
        </p:nvGraphicFramePr>
        <p:xfrm>
          <a:off x="4048535" y="2659384"/>
          <a:ext cx="4697900" cy="3453673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3247765">
                  <a:extLst>
                    <a:ext uri="{9D8B030D-6E8A-4147-A177-3AD203B41FA5}">
                      <a16:colId xmlns:a16="http://schemas.microsoft.com/office/drawing/2014/main" val="1959166578"/>
                    </a:ext>
                  </a:extLst>
                </a:gridCol>
                <a:gridCol w="487876">
                  <a:extLst>
                    <a:ext uri="{9D8B030D-6E8A-4147-A177-3AD203B41FA5}">
                      <a16:colId xmlns:a16="http://schemas.microsoft.com/office/drawing/2014/main" val="3784162588"/>
                    </a:ext>
                  </a:extLst>
                </a:gridCol>
                <a:gridCol w="962259">
                  <a:extLst>
                    <a:ext uri="{9D8B030D-6E8A-4147-A177-3AD203B41FA5}">
                      <a16:colId xmlns:a16="http://schemas.microsoft.com/office/drawing/2014/main" val="1951292488"/>
                    </a:ext>
                  </a:extLst>
                </a:gridCol>
              </a:tblGrid>
              <a:tr h="362114">
                <a:tc gridSpan="3"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b="1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Reasons for not providing MEA information</a:t>
                      </a:r>
                      <a:endParaRPr lang="en-US" sz="16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ctr"/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6886424"/>
                  </a:ext>
                </a:extLst>
              </a:tr>
              <a:tr h="245262">
                <a:tc>
                  <a:txBody>
                    <a:bodyPr/>
                    <a:lstStyle/>
                    <a:p>
                      <a:pPr algn="l" fontAlgn="b"/>
                      <a:endParaRPr lang="en-US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b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  <a:endParaRPr lang="it-IT" sz="16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231036261"/>
                  </a:ext>
                </a:extLst>
              </a:tr>
              <a:tr h="43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specified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28,6%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07966923"/>
                  </a:ext>
                </a:extLst>
              </a:tr>
              <a:tr h="43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Confidentiality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21,4%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950192845"/>
                  </a:ext>
                </a:extLst>
              </a:tr>
              <a:tr h="430503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</a:t>
                      </a:r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owned</a:t>
                      </a:r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data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21,4%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504788873"/>
                  </a:ext>
                </a:extLst>
              </a:tr>
              <a:tr h="392398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Work in progress</a:t>
                      </a:r>
                      <a:endParaRPr lang="it-IT" sz="16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600" b="0" i="0" u="none" strike="noStrike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14,3%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80355634"/>
                  </a:ext>
                </a:extLst>
              </a:tr>
              <a:tr h="493252">
                <a:tc>
                  <a:txBody>
                    <a:bodyPr/>
                    <a:lstStyle/>
                    <a:p>
                      <a:pPr algn="l" fontAlgn="b"/>
                      <a:r>
                        <a:rPr lang="en-US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participating in the EURIPID Collaboration</a:t>
                      </a:r>
                      <a:endParaRPr lang="en-US" sz="16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14,3%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65854133"/>
                  </a:ext>
                </a:extLst>
              </a:tr>
              <a:tr h="493252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val="356801131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76956760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 err="1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Conclusions</a:t>
            </a:r>
            <a:endParaRPr lang="it-IT" altLang="it-IT" sz="2800" b="1" dirty="0">
              <a:solidFill>
                <a:srgbClr val="002F6C"/>
              </a:solidFill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397565" y="1577130"/>
            <a:ext cx="8229600" cy="3816506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Despite the interest expressed by most survey respondents,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sharing of information on MEAs and/or net prices seems not feasible at the moment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main obstacles 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are the inclusion of non-disclosure clauses in contractual arrangements and also national laws in few cases.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order to overcome the current legal constraints, an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 regulation would probably be necessary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</a:t>
            </a:r>
          </a:p>
          <a:p>
            <a:pPr marL="285750" indent="-285750" algn="just">
              <a:spcAft>
                <a:spcPts val="1800"/>
              </a:spcAft>
              <a:buFont typeface="Arial" panose="020B0604020202020204" pitchFamily="34" charset="0"/>
              <a:buChar char="•"/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Greater effort is also needed for </a:t>
            </a:r>
            <a:r>
              <a:rPr lang="en-US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completing the acquisition of MEA information within the EURIPD database</a:t>
            </a: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. This would be helpful to improve price transparency and avoid distortions in the External Reference Pricing system.</a:t>
            </a:r>
          </a:p>
          <a:p>
            <a:pPr marL="285750" indent="-285750" algn="just">
              <a:spcAft>
                <a:spcPts val="24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285750" indent="-285750" algn="just">
              <a:spcAft>
                <a:spcPts val="1200"/>
              </a:spcAft>
              <a:buFont typeface="Arial" panose="020B0604020202020204" pitchFamily="34" charset="0"/>
              <a:buChar char="•"/>
            </a:pPr>
            <a:endParaRPr lang="en-US" sz="24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8058272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8" name="Picture 4" descr="Equilibrio di Nash Pareto efficienza dilemma del Prigioniero gioco ...">
            <a:extLst>
              <a:ext uri="{FF2B5EF4-FFF2-40B4-BE49-F238E27FC236}">
                <a16:creationId xmlns:a16="http://schemas.microsoft.com/office/drawing/2014/main" id="{30A52CB7-3F55-4A25-83E2-4B32F0FD299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438442" y="3429000"/>
            <a:ext cx="4214108" cy="22158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8" name="Rettangolo 7">
            <a:extLst>
              <a:ext uri="{FF2B5EF4-FFF2-40B4-BE49-F238E27FC236}">
                <a16:creationId xmlns:a16="http://schemas.microsoft.com/office/drawing/2014/main" id="{8E359E3E-30A1-4488-8354-3E1F03FD4210}"/>
              </a:ext>
            </a:extLst>
          </p:cNvPr>
          <p:cNvSpPr/>
          <p:nvPr/>
        </p:nvSpPr>
        <p:spPr>
          <a:xfrm>
            <a:off x="-26504" y="789909"/>
            <a:ext cx="9144000" cy="946126"/>
          </a:xfrm>
          <a:prstGeom prst="rect">
            <a:avLst/>
          </a:prstGeom>
          <a:effectLst>
            <a:outerShdw blurRad="50800" dist="38100" dir="2700000" algn="tl" rotWithShape="0">
              <a:prstClr val="black">
                <a:alpha val="40000"/>
              </a:prstClr>
            </a:outerShdw>
          </a:effectLst>
        </p:spPr>
        <p:txBody>
          <a:bodyPr vert="horz" lIns="91440" tIns="45720" rIns="91440" bIns="45720" rtlCol="0" anchor="ctr">
            <a:noAutofit/>
          </a:bodyPr>
          <a:lstStyle/>
          <a:p>
            <a:pPr algn="ctr">
              <a:spcBef>
                <a:spcPct val="0"/>
              </a:spcBef>
            </a:pPr>
            <a:r>
              <a:rPr lang="en-US" sz="3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EURIPID Collaboration</a:t>
            </a:r>
            <a:endParaRPr lang="it-IT" sz="36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4" name="Rettangolo 3">
            <a:extLst>
              <a:ext uri="{FF2B5EF4-FFF2-40B4-BE49-F238E27FC236}">
                <a16:creationId xmlns:a16="http://schemas.microsoft.com/office/drawing/2014/main" id="{584CB4A9-DCD4-49E7-9F73-A95F5D9F711F}"/>
              </a:ext>
            </a:extLst>
          </p:cNvPr>
          <p:cNvSpPr/>
          <p:nvPr/>
        </p:nvSpPr>
        <p:spPr>
          <a:xfrm>
            <a:off x="1071797" y="1870945"/>
            <a:ext cx="7000406" cy="106567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dk1"/>
          </a:lnRef>
          <a:fillRef idx="2">
            <a:schemeClr val="dk1"/>
          </a:fillRef>
          <a:effectRef idx="1">
            <a:schemeClr val="dk1"/>
          </a:effectRef>
          <a:fontRef idx="minor">
            <a:schemeClr val="dk1"/>
          </a:fontRef>
        </p:style>
        <p:txBody>
          <a:bodyPr wrap="square">
            <a:spAutoFit/>
          </a:bodyPr>
          <a:lstStyle/>
          <a:p>
            <a:pPr algn="ctr">
              <a:lnSpc>
                <a:spcPct val="107000"/>
              </a:lnSpc>
              <a:spcAft>
                <a:spcPts val="800"/>
              </a:spcAft>
            </a:pPr>
            <a:r>
              <a:rPr lang="en-US" sz="2000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“The mutual exchange of regulatory and scientific information could contribute to the development of best practices in the regulatory field across Europe”</a:t>
            </a:r>
          </a:p>
        </p:txBody>
      </p:sp>
      <p:sp>
        <p:nvSpPr>
          <p:cNvPr id="5" name="Rettangolo 4">
            <a:extLst>
              <a:ext uri="{FF2B5EF4-FFF2-40B4-BE49-F238E27FC236}">
                <a16:creationId xmlns:a16="http://schemas.microsoft.com/office/drawing/2014/main" id="{D7A515E9-E14F-4590-A604-35C51A88DBEC}"/>
              </a:ext>
            </a:extLst>
          </p:cNvPr>
          <p:cNvSpPr/>
          <p:nvPr/>
        </p:nvSpPr>
        <p:spPr>
          <a:xfrm>
            <a:off x="317714" y="5982202"/>
            <a:ext cx="8799781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1200" b="1" i="1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European Commission- International cooperation on pharmaceuticals: </a:t>
            </a:r>
            <a:r>
              <a:rPr lang="it-IT" sz="12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  <a:hlinkClick r:id="rId4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https://ec.europa.eu/health/international_cooperation/pharmaceuticals_en</a:t>
            </a:r>
            <a:endParaRPr lang="en-GB" sz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69005977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magin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72440" y="5652897"/>
            <a:ext cx="8199120" cy="829056"/>
          </a:xfrm>
          <a:prstGeom prst="rect">
            <a:avLst/>
          </a:prstGeom>
        </p:spPr>
      </p:pic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981200"/>
            <a:ext cx="7772400" cy="2038350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en-US" sz="36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Thank you</a:t>
            </a:r>
            <a:endParaRPr lang="it-IT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pPr marL="0" indent="0" algn="ctr">
              <a:buNone/>
            </a:pPr>
            <a:endParaRPr lang="it-IT" altLang="it-IT" sz="2000" dirty="0">
              <a:solidFill>
                <a:srgbClr val="002F6C"/>
              </a:solidFill>
              <a:latin typeface="Tahoma" pitchFamily="34" charset="0"/>
            </a:endParaRPr>
          </a:p>
          <a:p>
            <a:pPr marL="0" indent="0" algn="ctr">
              <a:buNone/>
            </a:pPr>
            <a:r>
              <a:rPr lang="it-IT" altLang="it-IT" sz="2000" dirty="0">
                <a:solidFill>
                  <a:srgbClr val="002F6C"/>
                </a:solidFill>
                <a:latin typeface="Tahoma" pitchFamily="34" charset="0"/>
              </a:rPr>
              <a:t>Pierluigi Russo: p.russo@aifa.gov.it</a:t>
            </a:r>
          </a:p>
          <a:p>
            <a:pPr marL="0" indent="0" algn="ctr">
              <a:buNone/>
            </a:pPr>
            <a:r>
              <a:rPr lang="it-IT" altLang="it-IT" sz="2000" dirty="0">
                <a:solidFill>
                  <a:srgbClr val="002F6C"/>
                </a:solidFill>
                <a:latin typeface="Tahoma" pitchFamily="34" charset="0"/>
              </a:rPr>
              <a:t>Angelica Carletto: a.carletto@aifa.gov.it</a:t>
            </a:r>
          </a:p>
          <a:p>
            <a:pPr marL="0" indent="0" algn="ctr">
              <a:buNone/>
            </a:pPr>
            <a:endParaRPr lang="it-IT" altLang="it-IT" sz="2000" dirty="0">
              <a:solidFill>
                <a:srgbClr val="002F6C"/>
              </a:solidFill>
              <a:latin typeface="Tahoma" pitchFamily="34" charset="0"/>
            </a:endParaRPr>
          </a:p>
          <a:p>
            <a:pPr marL="0" indent="0" algn="ctr">
              <a:buNone/>
            </a:pPr>
            <a:r>
              <a:rPr lang="it-IT" altLang="it-IT" sz="2000" dirty="0" err="1">
                <a:solidFill>
                  <a:srgbClr val="002F6C"/>
                </a:solidFill>
                <a:latin typeface="Tahoma" pitchFamily="34" charset="0"/>
              </a:rPr>
              <a:t>Italian</a:t>
            </a:r>
            <a:r>
              <a:rPr lang="it-IT" altLang="it-IT" sz="2000" dirty="0">
                <a:solidFill>
                  <a:srgbClr val="002F6C"/>
                </a:solidFill>
                <a:latin typeface="Tahoma" pitchFamily="34" charset="0"/>
              </a:rPr>
              <a:t> </a:t>
            </a:r>
            <a:r>
              <a:rPr lang="it-IT" altLang="it-IT" sz="2000" dirty="0" err="1">
                <a:solidFill>
                  <a:srgbClr val="002F6C"/>
                </a:solidFill>
                <a:latin typeface="Tahoma" pitchFamily="34" charset="0"/>
              </a:rPr>
              <a:t>Medicines</a:t>
            </a:r>
            <a:r>
              <a:rPr lang="it-IT" altLang="it-IT" sz="2000" dirty="0">
                <a:solidFill>
                  <a:srgbClr val="002F6C"/>
                </a:solidFill>
                <a:latin typeface="Tahoma" pitchFamily="34" charset="0"/>
              </a:rPr>
              <a:t> Agency</a:t>
            </a:r>
          </a:p>
          <a:p>
            <a:pPr marL="0" indent="0" algn="ctr">
              <a:buNone/>
            </a:pPr>
            <a:r>
              <a:rPr lang="it-IT" altLang="it-IT" sz="2000" dirty="0">
                <a:solidFill>
                  <a:srgbClr val="002F6C"/>
                </a:solidFill>
                <a:latin typeface="Tahoma" pitchFamily="34" charset="0"/>
              </a:rPr>
              <a:t>Via del Tritone 181 – 00187 Rome, </a:t>
            </a:r>
            <a:r>
              <a:rPr lang="it-IT" altLang="it-IT" sz="2000" dirty="0" err="1">
                <a:solidFill>
                  <a:srgbClr val="002F6C"/>
                </a:solidFill>
                <a:latin typeface="Tahoma" pitchFamily="34" charset="0"/>
              </a:rPr>
              <a:t>Italy</a:t>
            </a:r>
            <a:endParaRPr lang="it-IT" alt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932187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Immagine 2">
            <a:extLst>
              <a:ext uri="{FF2B5EF4-FFF2-40B4-BE49-F238E27FC236}">
                <a16:creationId xmlns:a16="http://schemas.microsoft.com/office/drawing/2014/main" id="{A806551E-CC70-4564-8F68-3C39A2249BE2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sp>
        <p:nvSpPr>
          <p:cNvPr id="4" name="CasellaDiTesto 3">
            <a:extLst>
              <a:ext uri="{FF2B5EF4-FFF2-40B4-BE49-F238E27FC236}">
                <a16:creationId xmlns:a16="http://schemas.microsoft.com/office/drawing/2014/main" id="{1FB033FE-7472-4366-8BB9-5FCC33CF54C5}"/>
              </a:ext>
            </a:extLst>
          </p:cNvPr>
          <p:cNvSpPr txBox="1"/>
          <p:nvPr/>
        </p:nvSpPr>
        <p:spPr>
          <a:xfrm>
            <a:off x="665841" y="1637340"/>
            <a:ext cx="7812316" cy="2052550"/>
          </a:xfrm>
          <a:prstGeom prst="rect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>
            <a:sp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GB" sz="2000" b="1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Background </a:t>
            </a:r>
          </a:p>
          <a:p>
            <a:pPr algn="just">
              <a:lnSpc>
                <a:spcPts val="3000"/>
              </a:lnSpc>
              <a:spcAft>
                <a:spcPts val="3000"/>
              </a:spcAft>
            </a:pPr>
            <a:r>
              <a:rPr lang="en-GB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the light of the WHA resolution in 2019 on improving transparency in the medicines’ market, the EURIPID Executive Committee launched a survey to </a:t>
            </a:r>
            <a:r>
              <a:rPr lang="en-GB" sz="2000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explore feasible options to foster information exchange and cross-country collaboration </a:t>
            </a:r>
            <a:r>
              <a:rPr lang="en-GB" sz="2000" dirty="0">
                <a:solidFill>
                  <a:schemeClr val="bg1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in this field. </a:t>
            </a:r>
          </a:p>
        </p:txBody>
      </p:sp>
      <p:sp>
        <p:nvSpPr>
          <p:cNvPr id="5" name="Rectangle 2">
            <a:extLst>
              <a:ext uri="{FF2B5EF4-FFF2-40B4-BE49-F238E27FC236}">
                <a16:creationId xmlns:a16="http://schemas.microsoft.com/office/drawing/2014/main" id="{E636ED27-E1EC-4D68-A0CB-F8EF317F8D37}"/>
              </a:ext>
            </a:extLst>
          </p:cNvPr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EURIPID survey</a:t>
            </a:r>
          </a:p>
          <a:p>
            <a:endParaRPr lang="it-IT" altLang="it-IT" sz="2800" dirty="0">
              <a:solidFill>
                <a:srgbClr val="002F6C"/>
              </a:solidFill>
              <a:latin typeface="Tahoma" pitchFamily="34" charset="0"/>
              <a:ea typeface="+mn-ea"/>
              <a:cs typeface="+mn-cs"/>
            </a:endParaRPr>
          </a:p>
        </p:txBody>
      </p:sp>
      <p:sp>
        <p:nvSpPr>
          <p:cNvPr id="6" name="CasellaDiTesto 5">
            <a:extLst>
              <a:ext uri="{FF2B5EF4-FFF2-40B4-BE49-F238E27FC236}">
                <a16:creationId xmlns:a16="http://schemas.microsoft.com/office/drawing/2014/main" id="{8AB8654D-CE7C-4302-BBD5-ADE7ACA52EE0}"/>
              </a:ext>
            </a:extLst>
          </p:cNvPr>
          <p:cNvSpPr txBox="1"/>
          <p:nvPr/>
        </p:nvSpPr>
        <p:spPr>
          <a:xfrm>
            <a:off x="665841" y="5114644"/>
            <a:ext cx="7812316" cy="12029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altLang="it-IT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Opened 5 March 2020 and closed 21 April 2020 </a:t>
            </a:r>
          </a:p>
          <a:p>
            <a:pPr marL="342900" indent="-342900">
              <a:lnSpc>
                <a:spcPts val="3000"/>
              </a:lnSpc>
              <a:buFont typeface="Arial" panose="020B0604020202020204" pitchFamily="34" charset="0"/>
              <a:buChar char="•"/>
            </a:pPr>
            <a:r>
              <a:rPr lang="en-US" altLang="it-IT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Addressed to competent authorities for pricing and reimbursement of pharmaceuticals in Europe.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FEC50B67-E7A4-4B3B-A231-CE0609164196}"/>
              </a:ext>
            </a:extLst>
          </p:cNvPr>
          <p:cNvSpPr txBox="1"/>
          <p:nvPr/>
        </p:nvSpPr>
        <p:spPr>
          <a:xfrm>
            <a:off x="665841" y="4008456"/>
            <a:ext cx="7812316" cy="813043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it-IT" dirty="0">
                <a:solidFill>
                  <a:srgbClr val="002F6C"/>
                </a:solidFill>
                <a:latin typeface="Tahoma" pitchFamily="34" charset="0"/>
              </a:rPr>
              <a:t>The survey focused on </a:t>
            </a:r>
            <a:r>
              <a:rPr lang="en-US" altLang="it-IT" dirty="0">
                <a:solidFill>
                  <a:srgbClr val="002F6C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itchFamily="34" charset="0"/>
              </a:rPr>
              <a:t>high-cost and on-patent medicines</a:t>
            </a:r>
            <a:r>
              <a:rPr lang="en-US" altLang="it-IT" dirty="0">
                <a:solidFill>
                  <a:srgbClr val="002F6C"/>
                </a:solidFill>
                <a:latin typeface="Tahoma" pitchFamily="34" charset="0"/>
              </a:rPr>
              <a:t>, for which the sharing of price information is potentially more relevant.</a:t>
            </a:r>
          </a:p>
        </p:txBody>
      </p:sp>
    </p:spTree>
    <p:extLst>
      <p:ext uri="{BB962C8B-B14F-4D97-AF65-F5344CB8AC3E}">
        <p14:creationId xmlns:p14="http://schemas.microsoft.com/office/powerpoint/2010/main" val="197625694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EURIPID survey</a:t>
            </a:r>
          </a:p>
        </p:txBody>
      </p:sp>
      <p:sp>
        <p:nvSpPr>
          <p:cNvPr id="5" name="Rectangle 3"/>
          <p:cNvSpPr txBox="1">
            <a:spLocks noChangeArrowheads="1"/>
          </p:cNvSpPr>
          <p:nvPr/>
        </p:nvSpPr>
        <p:spPr>
          <a:xfrm>
            <a:off x="685800" y="1803776"/>
            <a:ext cx="7772400" cy="4651612"/>
          </a:xfrm>
          <a:prstGeom prst="rect">
            <a:avLst/>
          </a:prstGeom>
        </p:spPr>
        <p:txBody>
          <a:bodyPr/>
          <a:lstStyle>
            <a:lvl1pPr marL="342900" indent="-3429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Use of MEAs and public institutions involved</a:t>
            </a:r>
          </a:p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Transparency of prices and MEAs</a:t>
            </a:r>
          </a:p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Countries’ interest in sharing information with confidentiality.</a:t>
            </a:r>
          </a:p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Legal constraints for the information exchange </a:t>
            </a:r>
          </a:p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General information on MEAs in place</a:t>
            </a:r>
          </a:p>
          <a:p>
            <a:pPr marL="457200" indent="-457200">
              <a:lnSpc>
                <a:spcPts val="2600"/>
              </a:lnSpc>
              <a:spcBef>
                <a:spcPts val="1200"/>
              </a:spcBef>
              <a:spcAft>
                <a:spcPts val="1200"/>
              </a:spcAft>
              <a:buFont typeface="+mj-lt"/>
              <a:buAutoNum type="arabicPeriod"/>
            </a:pPr>
            <a:r>
              <a:rPr lang="en-US" altLang="it-IT" sz="2400" dirty="0">
                <a:solidFill>
                  <a:srgbClr val="002F6C"/>
                </a:solidFill>
                <a:latin typeface="Tahoma" pitchFamily="34" charset="0"/>
              </a:rPr>
              <a:t>Exchange of information on MEAs through EURIPID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78241055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Survey coverage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AAA94049-677F-49A0-B57A-362E51D47FFB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527980975"/>
              </p:ext>
            </p:extLst>
          </p:nvPr>
        </p:nvGraphicFramePr>
        <p:xfrm>
          <a:off x="786224" y="3650513"/>
          <a:ext cx="7772398" cy="91440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2374996">
                  <a:extLst>
                    <a:ext uri="{9D8B030D-6E8A-4147-A177-3AD203B41FA5}">
                      <a16:colId xmlns:a16="http://schemas.microsoft.com/office/drawing/2014/main" val="3827775169"/>
                    </a:ext>
                  </a:extLst>
                </a:gridCol>
                <a:gridCol w="3590732">
                  <a:extLst>
                    <a:ext uri="{9D8B030D-6E8A-4147-A177-3AD203B41FA5}">
                      <a16:colId xmlns:a16="http://schemas.microsoft.com/office/drawing/2014/main" val="1007628133"/>
                    </a:ext>
                  </a:extLst>
                </a:gridCol>
                <a:gridCol w="697061">
                  <a:extLst>
                    <a:ext uri="{9D8B030D-6E8A-4147-A177-3AD203B41FA5}">
                      <a16:colId xmlns:a16="http://schemas.microsoft.com/office/drawing/2014/main" val="2939184556"/>
                    </a:ext>
                  </a:extLst>
                </a:gridCol>
                <a:gridCol w="1109609">
                  <a:extLst>
                    <a:ext uri="{9D8B030D-6E8A-4147-A177-3AD203B41FA5}">
                      <a16:colId xmlns:a16="http://schemas.microsoft.com/office/drawing/2014/main" val="3133003201"/>
                    </a:ext>
                  </a:extLst>
                </a:gridCol>
              </a:tblGrid>
              <a:tr h="315848">
                <a:tc rowSpan="2">
                  <a:txBody>
                    <a:bodyPr/>
                    <a:lstStyle/>
                    <a:p>
                      <a:pPr algn="ctr" rtl="0" fontAlgn="b"/>
                      <a:r>
                        <a:rPr lang="it-IT" sz="1800" b="0" kern="12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Survey coverage</a:t>
                      </a:r>
                    </a:p>
                    <a:p>
                      <a:pPr algn="ctr" rtl="0" fontAlgn="b"/>
                      <a:r>
                        <a:rPr lang="it-IT" sz="1800" b="0" kern="1200" dirty="0" err="1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European</a:t>
                      </a:r>
                      <a:r>
                        <a:rPr lang="it-IT" sz="1800" b="0" kern="12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Union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 of </a:t>
                      </a:r>
                      <a:r>
                        <a:rPr lang="it-IT" sz="160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respondents</a:t>
                      </a:r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from EU </a:t>
                      </a:r>
                      <a:r>
                        <a:rPr lang="it-IT" sz="160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Member</a:t>
                      </a:r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States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19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b="1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70,37%</a:t>
                      </a:r>
                    </a:p>
                  </a:txBody>
                  <a:tcPr marL="45720" marR="4572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98093"/>
                  </a:ext>
                </a:extLst>
              </a:tr>
              <a:tr h="289405">
                <a:tc vMerge="1">
                  <a:txBody>
                    <a:bodyPr/>
                    <a:lstStyle/>
                    <a:p>
                      <a:pPr algn="l" rtl="0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algn="l" rtl="0" fontAlgn="b"/>
                      <a:r>
                        <a:rPr lang="en-US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no. of EU Member States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algn="r" rtl="0" fontAlgn="b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100,00%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2367484662"/>
                  </a:ext>
                </a:extLst>
              </a:tr>
            </a:tbl>
          </a:graphicData>
        </a:graphic>
      </p:graphicFrame>
      <p:graphicFrame>
        <p:nvGraphicFramePr>
          <p:cNvPr id="10" name="Tabella 9">
            <a:extLst>
              <a:ext uri="{FF2B5EF4-FFF2-40B4-BE49-F238E27FC236}">
                <a16:creationId xmlns:a16="http://schemas.microsoft.com/office/drawing/2014/main" id="{CFFF88AC-9667-4B4C-B550-BA1120D841F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6073828"/>
              </p:ext>
            </p:extLst>
          </p:nvPr>
        </p:nvGraphicFramePr>
        <p:xfrm>
          <a:off x="786222" y="4967928"/>
          <a:ext cx="7772399" cy="1158240"/>
        </p:xfrm>
        <a:graphic>
          <a:graphicData uri="http://schemas.openxmlformats.org/drawingml/2006/table">
            <a:tbl>
              <a:tblPr>
                <a:tableStyleId>{B301B821-A1FF-4177-AEE7-76D212191A09}</a:tableStyleId>
              </a:tblPr>
              <a:tblGrid>
                <a:gridCol w="2359068">
                  <a:extLst>
                    <a:ext uri="{9D8B030D-6E8A-4147-A177-3AD203B41FA5}">
                      <a16:colId xmlns:a16="http://schemas.microsoft.com/office/drawing/2014/main" val="1287362378"/>
                    </a:ext>
                  </a:extLst>
                </a:gridCol>
                <a:gridCol w="3581237">
                  <a:extLst>
                    <a:ext uri="{9D8B030D-6E8A-4147-A177-3AD203B41FA5}">
                      <a16:colId xmlns:a16="http://schemas.microsoft.com/office/drawing/2014/main" val="1534495774"/>
                    </a:ext>
                  </a:extLst>
                </a:gridCol>
                <a:gridCol w="706872">
                  <a:extLst>
                    <a:ext uri="{9D8B030D-6E8A-4147-A177-3AD203B41FA5}">
                      <a16:colId xmlns:a16="http://schemas.microsoft.com/office/drawing/2014/main" val="1772057093"/>
                    </a:ext>
                  </a:extLst>
                </a:gridCol>
                <a:gridCol w="1125222">
                  <a:extLst>
                    <a:ext uri="{9D8B030D-6E8A-4147-A177-3AD203B41FA5}">
                      <a16:colId xmlns:a16="http://schemas.microsoft.com/office/drawing/2014/main" val="2915914191"/>
                    </a:ext>
                  </a:extLst>
                </a:gridCol>
              </a:tblGrid>
              <a:tr h="0">
                <a:tc rowSpan="2">
                  <a:txBody>
                    <a:bodyPr/>
                    <a:lstStyle/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Survey coverage </a:t>
                      </a:r>
                    </a:p>
                    <a:p>
                      <a:pPr marL="0" marR="0" lvl="0" indent="0" algn="ctr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800" kern="1200" dirty="0">
                          <a:solidFill>
                            <a:srgbClr val="002060"/>
                          </a:solidFill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EURIPID Collaboration</a:t>
                      </a:r>
                    </a:p>
                  </a:txBody>
                  <a:tcPr marL="45720" marR="4572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marL="0" marR="0" lvl="0" indent="0" algn="l" defTabSz="457200" rtl="0" eaLnBrk="1" fontAlgn="b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No. of </a:t>
                      </a:r>
                      <a:r>
                        <a:rPr lang="it-IT" sz="160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respondents</a:t>
                      </a:r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in the EURIPID </a:t>
                      </a:r>
                      <a:r>
                        <a:rPr lang="it-IT" sz="160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Coll</a:t>
                      </a:r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20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it-IT" sz="1600" b="1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76,92%</a:t>
                      </a:r>
                    </a:p>
                  </a:txBody>
                  <a:tcPr marL="45720" marR="45720" anchor="ctr"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00765000"/>
                  </a:ext>
                </a:extLst>
              </a:tr>
              <a:tr h="315848">
                <a:tc vMerge="1">
                  <a:txBody>
                    <a:bodyPr/>
                    <a:lstStyle/>
                    <a:p>
                      <a:pPr algn="l" rtl="0" fontAlgn="b"/>
                      <a:endParaRPr lang="en-US" sz="16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7144" marR="7144" marT="7144" marB="0" anchor="b"/>
                </a:tc>
                <a:tc>
                  <a:txBody>
                    <a:bodyPr/>
                    <a:lstStyle/>
                    <a:p>
                      <a:pPr marL="0" algn="l" defTabSz="457200" rtl="0" eaLnBrk="1" fontAlgn="b" latinLnBrk="0" hangingPunct="1"/>
                      <a:r>
                        <a:rPr lang="en-US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 no. of countries in the EURIPID Coll. </a:t>
                      </a:r>
                    </a:p>
                  </a:txBody>
                  <a:tcPr marL="45720" marR="45720" anchor="b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26</a:t>
                      </a:r>
                    </a:p>
                  </a:txBody>
                  <a:tcPr marL="45720" marR="45720" anchor="ctr"/>
                </a:tc>
                <a:tc>
                  <a:txBody>
                    <a:bodyPr/>
                    <a:lstStyle/>
                    <a:p>
                      <a:pPr marL="0" algn="r" defTabSz="457200" rtl="0" eaLnBrk="1" fontAlgn="b" latinLnBrk="0" hangingPunct="1"/>
                      <a:r>
                        <a:rPr lang="it-IT" sz="160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100,00%</a:t>
                      </a:r>
                    </a:p>
                  </a:txBody>
                  <a:tcPr marL="45720" marR="45720" anchor="ctr"/>
                </a:tc>
                <a:extLst>
                  <a:ext uri="{0D108BD9-81ED-4DB2-BD59-A6C34878D82A}">
                    <a16:rowId xmlns:a16="http://schemas.microsoft.com/office/drawing/2014/main" val="3398641748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3A87813-E9E1-49EA-ADD7-983F819ABC01}"/>
              </a:ext>
            </a:extLst>
          </p:cNvPr>
          <p:cNvSpPr txBox="1"/>
          <p:nvPr/>
        </p:nvSpPr>
        <p:spPr>
          <a:xfrm>
            <a:off x="786224" y="1642715"/>
            <a:ext cx="7812316" cy="1582484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>
              <a:lnSpc>
                <a:spcPts val="3000"/>
              </a:lnSpc>
            </a:pPr>
            <a:r>
              <a:rPr lang="en-US" altLang="it-IT" sz="20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22 Countries participated in the survey</a:t>
            </a:r>
            <a:r>
              <a:rPr lang="en-US" altLang="it-IT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:</a:t>
            </a:r>
          </a:p>
          <a:p>
            <a:pPr>
              <a:lnSpc>
                <a:spcPts val="3000"/>
              </a:lnSpc>
            </a:pPr>
            <a:r>
              <a:rPr lang="en-US" altLang="it-IT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Austria, Belgium, Bulgaria, Czech Republic, Denmark, Estonia, Finland, France, Hungary, Ireland, Italy, Latvia, Lithuania, Malta, Norway, Poland, Portugal, Romania, Slovenia, Sweden, Switzerland, United Kingdom.</a:t>
            </a:r>
          </a:p>
        </p:txBody>
      </p:sp>
    </p:spTree>
    <p:extLst>
      <p:ext uri="{BB962C8B-B14F-4D97-AF65-F5344CB8AC3E}">
        <p14:creationId xmlns:p14="http://schemas.microsoft.com/office/powerpoint/2010/main" val="214715422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437322" y="909405"/>
            <a:ext cx="8401877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it-IT" altLang="it-IT" sz="2800" b="1" dirty="0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Use of </a:t>
            </a:r>
            <a:r>
              <a:rPr lang="it-IT" altLang="it-IT" sz="2800" b="1" dirty="0" err="1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Managed</a:t>
            </a:r>
            <a:r>
              <a:rPr lang="it-IT" altLang="it-IT" sz="2800" b="1" dirty="0">
                <a:solidFill>
                  <a:srgbClr val="002F6C"/>
                </a:solidFill>
                <a:latin typeface="Tahoma" pitchFamily="34" charset="0"/>
                <a:ea typeface="+mn-ea"/>
                <a:cs typeface="+mn-cs"/>
              </a:rPr>
              <a:t> Entry Agreements</a:t>
            </a: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93A87813-E9E1-49EA-ADD7-983F819ABC01}"/>
              </a:ext>
            </a:extLst>
          </p:cNvPr>
          <p:cNvSpPr txBox="1"/>
          <p:nvPr/>
        </p:nvSpPr>
        <p:spPr>
          <a:xfrm>
            <a:off x="786224" y="1642715"/>
            <a:ext cx="7812316" cy="8182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altLang="it-IT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100% of respondents reported on the use of confidential agreements in their countries, although with a different extent.</a:t>
            </a: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48405A7C-E724-4225-B07F-6E0314B3C2B4}"/>
              </a:ext>
            </a:extLst>
          </p:cNvPr>
          <p:cNvSpPr txBox="1"/>
          <p:nvPr/>
        </p:nvSpPr>
        <p:spPr>
          <a:xfrm>
            <a:off x="786224" y="2652372"/>
            <a:ext cx="7812316" cy="818237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lnSpc>
                <a:spcPts val="3000"/>
              </a:lnSpc>
            </a:pPr>
            <a:r>
              <a:rPr lang="en-US" altLang="it-IT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45% of them are not directly involved in the signature of confidential agreements.</a:t>
            </a:r>
            <a:endParaRPr lang="en-US" altLang="it-IT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graphicFrame>
        <p:nvGraphicFramePr>
          <p:cNvPr id="8" name="Grafico 7">
            <a:extLst>
              <a:ext uri="{FF2B5EF4-FFF2-40B4-BE49-F238E27FC236}">
                <a16:creationId xmlns:a16="http://schemas.microsoft.com/office/drawing/2014/main" id="{510C66DC-5ECA-43AF-BC3D-A8F3A52D58DD}"/>
              </a:ext>
            </a:extLst>
          </p:cNvPr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891740588"/>
              </p:ext>
            </p:extLst>
          </p:nvPr>
        </p:nvGraphicFramePr>
        <p:xfrm>
          <a:off x="1066800" y="3811369"/>
          <a:ext cx="7010399" cy="280783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256336080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291548" y="804052"/>
            <a:ext cx="8852451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Types of bodies involved </a:t>
            </a:r>
          </a:p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in confidential agreements (no.= 22)</a:t>
            </a:r>
          </a:p>
          <a:p>
            <a:endParaRPr lang="en-US" sz="2800" dirty="0">
              <a:solidFill>
                <a:srgbClr val="002F6C"/>
              </a:solidFill>
              <a:latin typeface="Tahoma" pitchFamily="34" charset="0"/>
            </a:endParaRP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5" name="Grafico 4">
            <a:extLst>
              <a:ext uri="{FF2B5EF4-FFF2-40B4-BE49-F238E27FC236}">
                <a16:creationId xmlns:a16="http://schemas.microsoft.com/office/drawing/2014/main" id="{22EFA003-2F31-4677-A463-31AA98587EBA}"/>
              </a:ext>
            </a:extLst>
          </p:cNvPr>
          <p:cNvGraphicFramePr>
            <a:graphicFrameLocks/>
          </p:cNvGraphicFramePr>
          <p:nvPr/>
        </p:nvGraphicFramePr>
        <p:xfrm>
          <a:off x="763524" y="2040835"/>
          <a:ext cx="7616952" cy="4408667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</p:spTree>
    <p:extLst>
      <p:ext uri="{BB962C8B-B14F-4D97-AF65-F5344CB8AC3E}">
        <p14:creationId xmlns:p14="http://schemas.microsoft.com/office/powerpoint/2010/main" val="3047014369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Transparency of MEAs</a:t>
            </a: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8" name="Tabella 7">
            <a:extLst>
              <a:ext uri="{FF2B5EF4-FFF2-40B4-BE49-F238E27FC236}">
                <a16:creationId xmlns:a16="http://schemas.microsoft.com/office/drawing/2014/main" id="{AE3C8F08-F45B-48FA-AA72-2AFFD34ED18A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875324291"/>
              </p:ext>
            </p:extLst>
          </p:nvPr>
        </p:nvGraphicFramePr>
        <p:xfrm>
          <a:off x="561412" y="3138727"/>
          <a:ext cx="7893270" cy="2590800"/>
        </p:xfrm>
        <a:graphic>
          <a:graphicData uri="http://schemas.openxmlformats.org/drawingml/2006/table">
            <a:tbl>
              <a:tblPr firstRow="1" bandRow="1">
                <a:tableStyleId>{B301B821-A1FF-4177-AEE7-76D212191A09}</a:tableStyleId>
              </a:tblPr>
              <a:tblGrid>
                <a:gridCol w="3375157">
                  <a:extLst>
                    <a:ext uri="{9D8B030D-6E8A-4147-A177-3AD203B41FA5}">
                      <a16:colId xmlns:a16="http://schemas.microsoft.com/office/drawing/2014/main" val="2944346839"/>
                    </a:ext>
                  </a:extLst>
                </a:gridCol>
                <a:gridCol w="542441">
                  <a:extLst>
                    <a:ext uri="{9D8B030D-6E8A-4147-A177-3AD203B41FA5}">
                      <a16:colId xmlns:a16="http://schemas.microsoft.com/office/drawing/2014/main" val="3010427734"/>
                    </a:ext>
                  </a:extLst>
                </a:gridCol>
                <a:gridCol w="3975672">
                  <a:extLst>
                    <a:ext uri="{9D8B030D-6E8A-4147-A177-3AD203B41FA5}">
                      <a16:colId xmlns:a16="http://schemas.microsoft.com/office/drawing/2014/main" val="3396010184"/>
                    </a:ext>
                  </a:extLst>
                </a:gridCol>
              </a:tblGrid>
              <a:tr h="120749"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Information on </a:t>
                      </a:r>
                      <a:r>
                        <a:rPr lang="it-IT" sz="1400" u="none" strike="noStrike" dirty="0" err="1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MEAs</a:t>
                      </a:r>
                      <a:endParaRPr lang="it-IT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  <a:endParaRPr lang="it-IT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it-IT" sz="1400" u="none" strike="noStrike" dirty="0">
                          <a:solidFill>
                            <a:schemeClr val="accent1">
                              <a:lumMod val="50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Countries</a:t>
                      </a:r>
                      <a:endParaRPr lang="it-IT" sz="1400" b="1" i="0" u="none" strike="noStrike" dirty="0">
                        <a:solidFill>
                          <a:schemeClr val="accent1">
                            <a:lumMod val="50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2733371517"/>
                  </a:ext>
                </a:extLst>
              </a:tr>
              <a:tr h="528508"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published</a:t>
                      </a:r>
                      <a:endParaRPr lang="it-IT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12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Ireland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Lithuania,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Denmark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Slovenia, France, Latvia, Malta, Bulgaria,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Switzerland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, Romania, Poland, Estonia.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609944188"/>
                  </a:ext>
                </a:extLst>
              </a:tr>
              <a:tr h="528508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 published, but some information on MEAs can be given to third parties upon request.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Czech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Republic*;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Belgium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Portugal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581909183"/>
                  </a:ext>
                </a:extLst>
              </a:tr>
              <a:tr h="374360">
                <a:tc>
                  <a:txBody>
                    <a:bodyPr/>
                    <a:lstStyle/>
                    <a:p>
                      <a:pPr algn="l" fontAlgn="ctr"/>
                      <a:r>
                        <a:rPr lang="en-US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Published in native language 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noFill/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Hungary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Finland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*;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Norway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Sweden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*;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Italy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; Austria.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942950254"/>
                  </a:ext>
                </a:extLst>
              </a:tr>
              <a:tr h="220212">
                <a:tc>
                  <a:txBody>
                    <a:bodyPr/>
                    <a:lstStyle/>
                    <a:p>
                      <a:pPr marL="0" marR="0" lvl="0" indent="0" algn="l" defTabSz="457200" rtl="0" eaLnBrk="1" fontAlgn="ctr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Published in English</a:t>
                      </a:r>
                      <a:endParaRPr lang="en-US" sz="1400" b="1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</a:tcPr>
                </a:tc>
                <a:tc>
                  <a:txBody>
                    <a:bodyPr/>
                    <a:lstStyle/>
                    <a:p>
                      <a:pPr algn="l" fontAlgn="ctr"/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UK, </a:t>
                      </a:r>
                      <a:r>
                        <a:rPr lang="it-IT" sz="14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Norway</a:t>
                      </a:r>
                      <a:r>
                        <a:rPr lang="it-IT" sz="14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.</a:t>
                      </a:r>
                      <a:endParaRPr lang="it-IT" sz="14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ctr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</a:tcPr>
                </a:tc>
                <a:extLst>
                  <a:ext uri="{0D108BD9-81ED-4DB2-BD59-A6C34878D82A}">
                    <a16:rowId xmlns:a16="http://schemas.microsoft.com/office/drawing/2014/main" val="3298911657"/>
                  </a:ext>
                </a:extLst>
              </a:tr>
            </a:tbl>
          </a:graphicData>
        </a:graphic>
      </p:graphicFrame>
      <p:sp>
        <p:nvSpPr>
          <p:cNvPr id="11" name="CasellaDiTesto 10">
            <a:extLst>
              <a:ext uri="{FF2B5EF4-FFF2-40B4-BE49-F238E27FC236}">
                <a16:creationId xmlns:a16="http://schemas.microsoft.com/office/drawing/2014/main" id="{D6080739-7766-49CA-A73F-7A86ACC8D5FB}"/>
              </a:ext>
            </a:extLst>
          </p:cNvPr>
          <p:cNvSpPr txBox="1"/>
          <p:nvPr/>
        </p:nvSpPr>
        <p:spPr>
          <a:xfrm>
            <a:off x="345642" y="5948595"/>
            <a:ext cx="8399708" cy="49244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Only information about the existence of </a:t>
            </a:r>
            <a:r>
              <a:rPr lang="en-US" sz="1200" dirty="0" err="1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MEAs.</a:t>
            </a:r>
            <a:endParaRPr lang="it-IT" sz="14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  <a:p>
            <a:endParaRPr lang="en-GB" sz="14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7" name="CasellaDiTesto 6">
            <a:extLst>
              <a:ext uri="{FF2B5EF4-FFF2-40B4-BE49-F238E27FC236}">
                <a16:creationId xmlns:a16="http://schemas.microsoft.com/office/drawing/2014/main" id="{1184BADA-5102-46B6-93EE-577E884C96F2}"/>
              </a:ext>
            </a:extLst>
          </p:cNvPr>
          <p:cNvSpPr txBox="1"/>
          <p:nvPr/>
        </p:nvSpPr>
        <p:spPr>
          <a:xfrm>
            <a:off x="987006" y="1670363"/>
            <a:ext cx="6884261" cy="1202958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lvl="0" algn="ctr">
              <a:lnSpc>
                <a:spcPts val="3000"/>
              </a:lnSpc>
            </a:pPr>
            <a:r>
              <a:rPr lang="en-GB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Transparency of MEAs resulted to be very limited in most countries, especially where also the list of products with MEAs is considered confidential.</a:t>
            </a:r>
            <a:endParaRPr lang="it-IT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096535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Transparency of medicines’ prices</a:t>
            </a:r>
          </a:p>
          <a:p>
            <a:endParaRPr lang="en-US" sz="2800" dirty="0">
              <a:solidFill>
                <a:srgbClr val="002F6C"/>
              </a:solidFill>
              <a:latin typeface="Tahoma" pitchFamily="34" charset="0"/>
            </a:endParaRP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9" name="Tabella 8">
            <a:extLst>
              <a:ext uri="{FF2B5EF4-FFF2-40B4-BE49-F238E27FC236}">
                <a16:creationId xmlns:a16="http://schemas.microsoft.com/office/drawing/2014/main" id="{01E2032E-B43B-49A8-88E8-DA2C823DD7D0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848445989"/>
              </p:ext>
            </p:extLst>
          </p:nvPr>
        </p:nvGraphicFramePr>
        <p:xfrm>
          <a:off x="1749287" y="2862773"/>
          <a:ext cx="5539409" cy="2011680"/>
        </p:xfrm>
        <a:graphic>
          <a:graphicData uri="http://schemas.openxmlformats.org/drawingml/2006/table">
            <a:tbl>
              <a:tblPr firstRow="1" lastRow="1" bandRow="1">
                <a:tableStyleId>{B301B821-A1FF-4177-AEE7-76D212191A09}</a:tableStyleId>
              </a:tblPr>
              <a:tblGrid>
                <a:gridCol w="3633375">
                  <a:extLst>
                    <a:ext uri="{9D8B030D-6E8A-4147-A177-3AD203B41FA5}">
                      <a16:colId xmlns:a16="http://schemas.microsoft.com/office/drawing/2014/main" val="1717136129"/>
                    </a:ext>
                  </a:extLst>
                </a:gridCol>
                <a:gridCol w="953017">
                  <a:extLst>
                    <a:ext uri="{9D8B030D-6E8A-4147-A177-3AD203B41FA5}">
                      <a16:colId xmlns:a16="http://schemas.microsoft.com/office/drawing/2014/main" val="1296068029"/>
                    </a:ext>
                  </a:extLst>
                </a:gridCol>
                <a:gridCol w="953017">
                  <a:extLst>
                    <a:ext uri="{9D8B030D-6E8A-4147-A177-3AD203B41FA5}">
                      <a16:colId xmlns:a16="http://schemas.microsoft.com/office/drawing/2014/main" val="1143248409"/>
                    </a:ext>
                  </a:extLst>
                </a:gridCol>
              </a:tblGrid>
              <a:tr h="243576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Type</a:t>
                      </a:r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of prices </a:t>
                      </a:r>
                      <a:r>
                        <a:rPr lang="it-IT" sz="1600" b="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publicly</a:t>
                      </a:r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600" b="0" kern="1200" dirty="0" err="1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available</a:t>
                      </a:r>
                      <a:endParaRPr lang="it-IT" sz="1600" b="0" kern="1200" dirty="0">
                        <a:solidFill>
                          <a:srgbClr val="002060"/>
                        </a:solidFill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</a:p>
                  </a:txBody>
                  <a:tcPr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kern="1200" dirty="0">
                          <a:solidFill>
                            <a:srgbClr val="002060"/>
                          </a:solidFill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anchor="b">
                    <a:solidFill>
                      <a:schemeClr val="accent3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3095738706"/>
                  </a:ext>
                </a:extLst>
              </a:tr>
              <a:tr h="2869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List prices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17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77%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958285297"/>
                  </a:ext>
                </a:extLst>
              </a:tr>
              <a:tr h="2869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List prices + Public </a:t>
                      </a:r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tenders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18%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567439028"/>
                  </a:ext>
                </a:extLst>
              </a:tr>
              <a:tr h="2869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Prices after public </a:t>
                      </a:r>
                      <a:r>
                        <a:rPr lang="it-IT" sz="1600" u="none" strike="noStrike" dirty="0" err="1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tenders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4143739610"/>
                  </a:ext>
                </a:extLst>
              </a:tr>
              <a:tr h="2869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Net prices*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720794869"/>
                  </a:ext>
                </a:extLst>
              </a:tr>
              <a:tr h="286900">
                <a:tc>
                  <a:txBody>
                    <a:bodyPr/>
                    <a:lstStyle/>
                    <a:p>
                      <a:pPr algn="l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600" b="0" u="none" strike="noStrike" dirty="0">
                          <a:solidFill>
                            <a:srgbClr val="002060"/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100%</a:t>
                      </a:r>
                      <a:endParaRPr lang="it-IT" sz="1600" b="0" i="0" u="none" strike="noStrike" dirty="0">
                        <a:solidFill>
                          <a:srgbClr val="002060"/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anchor="b"/>
                </a:tc>
                <a:extLst>
                  <a:ext uri="{0D108BD9-81ED-4DB2-BD59-A6C34878D82A}">
                    <a16:rowId xmlns:a16="http://schemas.microsoft.com/office/drawing/2014/main" val="1501753476"/>
                  </a:ext>
                </a:extLst>
              </a:tr>
            </a:tbl>
          </a:graphicData>
        </a:graphic>
      </p:graphicFrame>
      <p:sp>
        <p:nvSpPr>
          <p:cNvPr id="10" name="Rettangolo 9">
            <a:extLst>
              <a:ext uri="{FF2B5EF4-FFF2-40B4-BE49-F238E27FC236}">
                <a16:creationId xmlns:a16="http://schemas.microsoft.com/office/drawing/2014/main" id="{EF5775A0-F441-42FC-AB6D-1D1B011DB417}"/>
              </a:ext>
            </a:extLst>
          </p:cNvPr>
          <p:cNvSpPr/>
          <p:nvPr/>
        </p:nvSpPr>
        <p:spPr>
          <a:xfrm>
            <a:off x="2286000" y="5099561"/>
            <a:ext cx="4572000" cy="461665"/>
          </a:xfrm>
          <a:prstGeom prst="rect">
            <a:avLst/>
          </a:prstGeom>
        </p:spPr>
        <p:txBody>
          <a:bodyPr>
            <a:spAutoFit/>
          </a:bodyPr>
          <a:lstStyle/>
          <a:p>
            <a:pPr algn="ctr"/>
            <a:r>
              <a:rPr lang="en-GB" sz="12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*Net prices = </a:t>
            </a:r>
            <a:r>
              <a:rPr lang="en-US" sz="12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after subtraction of all rebates, discounts, and other negotiated terms with pharmaceutical companies.</a:t>
            </a:r>
            <a:endParaRPr lang="en-GB" sz="12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  <p:sp>
        <p:nvSpPr>
          <p:cNvPr id="8" name="CasellaDiTesto 7">
            <a:extLst>
              <a:ext uri="{FF2B5EF4-FFF2-40B4-BE49-F238E27FC236}">
                <a16:creationId xmlns:a16="http://schemas.microsoft.com/office/drawing/2014/main" id="{B7B77897-B61A-47ED-B794-772EA22B8E7E}"/>
              </a:ext>
            </a:extLst>
          </p:cNvPr>
          <p:cNvSpPr txBox="1"/>
          <p:nvPr/>
        </p:nvSpPr>
        <p:spPr>
          <a:xfrm>
            <a:off x="542937" y="1553032"/>
            <a:ext cx="7812316" cy="707886"/>
          </a:xfrm>
          <a:prstGeom prst="rect">
            <a:avLst/>
          </a:prstGeom>
          <a:solidFill>
            <a:schemeClr val="accent3">
              <a:lumMod val="20000"/>
              <a:lumOff val="80000"/>
            </a:schemeClr>
          </a:solidFill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pPr algn="ctr">
              <a:spcBef>
                <a:spcPct val="0"/>
              </a:spcBef>
            </a:pPr>
            <a:r>
              <a:rPr lang="en-US" sz="2000" dirty="0">
                <a:solidFill>
                  <a:srgbClr val="002060"/>
                </a:solidFill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The net/real prices of high-cost and on-patent medicines are never publicly available when reimbursed under confidential agreements.</a:t>
            </a:r>
            <a:endParaRPr lang="it-IT" sz="2000" dirty="0">
              <a:solidFill>
                <a:srgbClr val="002060"/>
              </a:solidFill>
              <a:latin typeface="Tahoma" panose="020B0604030504040204" pitchFamily="34" charset="0"/>
              <a:ea typeface="Tahoma" panose="020B0604030504040204" pitchFamily="34" charset="0"/>
              <a:cs typeface="Tahoma" panose="020B060403050404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00750670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2"/>
          <p:cNvSpPr txBox="1">
            <a:spLocks noChangeArrowheads="1"/>
          </p:cNvSpPr>
          <p:nvPr/>
        </p:nvSpPr>
        <p:spPr>
          <a:xfrm>
            <a:off x="542937" y="909405"/>
            <a:ext cx="7772400" cy="541890"/>
          </a:xfrm>
          <a:prstGeom prst="rect">
            <a:avLst/>
          </a:prstGeom>
        </p:spPr>
        <p:txBody>
          <a:bodyPr/>
          <a:lstStyle>
            <a:lvl1pPr algn="ctr" defTabSz="4572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Countries’ interest in sharing information </a:t>
            </a:r>
          </a:p>
          <a:p>
            <a:r>
              <a:rPr lang="en-US" sz="2800" b="1" dirty="0">
                <a:solidFill>
                  <a:srgbClr val="002F6C"/>
                </a:solidFill>
                <a:latin typeface="Tahoma" pitchFamily="34" charset="0"/>
              </a:rPr>
              <a:t>with confidentiality</a:t>
            </a:r>
          </a:p>
          <a:p>
            <a:endParaRPr lang="it-IT" sz="2800" dirty="0">
              <a:solidFill>
                <a:srgbClr val="002F6C"/>
              </a:solidFill>
              <a:latin typeface="Tahoma" pitchFamily="34" charset="0"/>
            </a:endParaRPr>
          </a:p>
        </p:txBody>
      </p:sp>
      <p:pic>
        <p:nvPicPr>
          <p:cNvPr id="6" name="Immagine 5">
            <a:extLst>
              <a:ext uri="{FF2B5EF4-FFF2-40B4-BE49-F238E27FC236}">
                <a16:creationId xmlns:a16="http://schemas.microsoft.com/office/drawing/2014/main" id="{2E7B42C2-F74B-41F4-A186-8AC1E3932D9A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1122824" cy="651049"/>
          </a:xfrm>
          <a:prstGeom prst="rect">
            <a:avLst/>
          </a:prstGeom>
        </p:spPr>
      </p:pic>
      <p:graphicFrame>
        <p:nvGraphicFramePr>
          <p:cNvPr id="14" name="Tabella 13">
            <a:extLst>
              <a:ext uri="{FF2B5EF4-FFF2-40B4-BE49-F238E27FC236}">
                <a16:creationId xmlns:a16="http://schemas.microsoft.com/office/drawing/2014/main" id="{FD321F60-1998-4BB4-9F3A-4F7A74E007A3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903121129"/>
              </p:ext>
            </p:extLst>
          </p:nvPr>
        </p:nvGraphicFramePr>
        <p:xfrm>
          <a:off x="0" y="2025426"/>
          <a:ext cx="8485562" cy="3646645"/>
        </p:xfrm>
        <a:graphic>
          <a:graphicData uri="http://schemas.openxmlformats.org/drawingml/2006/table">
            <a:tbl>
              <a:tblPr/>
              <a:tblGrid>
                <a:gridCol w="992041">
                  <a:extLst>
                    <a:ext uri="{9D8B030D-6E8A-4147-A177-3AD203B41FA5}">
                      <a16:colId xmlns:a16="http://schemas.microsoft.com/office/drawing/2014/main" val="3508595642"/>
                    </a:ext>
                  </a:extLst>
                </a:gridCol>
                <a:gridCol w="1737953">
                  <a:extLst>
                    <a:ext uri="{9D8B030D-6E8A-4147-A177-3AD203B41FA5}">
                      <a16:colId xmlns:a16="http://schemas.microsoft.com/office/drawing/2014/main" val="2772848201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2734333451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2362936935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2940238656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3140281668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1416070852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1944745301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3166037895"/>
                    </a:ext>
                  </a:extLst>
                </a:gridCol>
                <a:gridCol w="719446">
                  <a:extLst>
                    <a:ext uri="{9D8B030D-6E8A-4147-A177-3AD203B41FA5}">
                      <a16:colId xmlns:a16="http://schemas.microsoft.com/office/drawing/2014/main" val="1188265389"/>
                    </a:ext>
                  </a:extLst>
                </a:gridCol>
              </a:tblGrid>
              <a:tr h="603474"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6">
                  <a:txBody>
                    <a:bodyPr/>
                    <a:lstStyle/>
                    <a:p>
                      <a:pPr algn="ctr" fontAlgn="b"/>
                      <a:r>
                        <a:rPr lang="en-US" sz="16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Confidential prices</a:t>
                      </a:r>
                    </a:p>
                  </a:txBody>
                  <a:tcPr marL="137160" marR="137160" marT="137160" marB="13716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>
                      <a:noFill/>
                    </a:lnR>
                    <a:lnT>
                      <a:noFill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425203827"/>
                  </a:ext>
                </a:extLst>
              </a:tr>
              <a:tr h="516943">
                <a:tc>
                  <a:txBody>
                    <a:bodyPr/>
                    <a:lstStyle/>
                    <a:p>
                      <a:pPr algn="ctr" fontAlgn="b"/>
                      <a:endParaRPr lang="it-IT" sz="14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Interested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interested</a:t>
                      </a:r>
                      <a:endParaRPr lang="it-IT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stated</a:t>
                      </a:r>
                      <a:endParaRPr lang="it-IT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bg1">
                          <a:lumMod val="9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 h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 hMerge="1">
                  <a:txBody>
                    <a:bodyPr/>
                    <a:lstStyle/>
                    <a:p>
                      <a:pPr algn="ctr" fontAlgn="b"/>
                      <a:endParaRPr lang="it-IT" sz="11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581755920"/>
                  </a:ext>
                </a:extLst>
              </a:tr>
              <a:tr h="282477">
                <a:tc>
                  <a:txBody>
                    <a:bodyPr/>
                    <a:lstStyle/>
                    <a:p>
                      <a:pPr algn="l" fontAlgn="b"/>
                      <a:endParaRPr lang="it-IT" sz="1600" b="0" i="0" u="none" strike="noStrike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 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n.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94385981"/>
                  </a:ext>
                </a:extLst>
              </a:tr>
              <a:tr h="516943">
                <a:tc rowSpan="3">
                  <a:txBody>
                    <a:bodyPr/>
                    <a:lstStyle/>
                    <a:p>
                      <a:pPr algn="ctr" fontAlgn="ctr"/>
                      <a:r>
                        <a:rPr lang="it-IT" sz="16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Contractual</a:t>
                      </a:r>
                      <a:r>
                        <a:rPr lang="it-IT" sz="16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</a:p>
                    <a:p>
                      <a:pPr algn="ctr" fontAlgn="ctr"/>
                      <a:r>
                        <a:rPr lang="it-IT" sz="16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arrangements</a:t>
                      </a:r>
                      <a:endParaRPr lang="it-IT" sz="16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137160" marR="137160" marT="137160" marB="137160" vert="vert270" anchor="ctr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Interested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*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3">
                        <a:lumMod val="60000"/>
                        <a:lumOff val="4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40,9%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938837237"/>
                  </a:ext>
                </a:extLst>
              </a:tr>
              <a:tr h="516943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interested</a:t>
                      </a:r>
                      <a:endParaRPr lang="it-IT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accent2">
                        <a:lumMod val="40000"/>
                        <a:lumOff val="6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403822728"/>
                  </a:ext>
                </a:extLst>
              </a:tr>
              <a:tr h="692922">
                <a:tc vMerge="1">
                  <a:txBody>
                    <a:bodyPr/>
                    <a:lstStyle/>
                    <a:p>
                      <a:endParaRPr lang="en-GB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Not</a:t>
                      </a:r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 </a:t>
                      </a:r>
                      <a:r>
                        <a:rPr lang="it-IT" sz="1400" b="1" i="0" u="none" strike="noStrike" dirty="0" err="1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stated</a:t>
                      </a:r>
                      <a:endParaRPr lang="it-IT" sz="1400" b="1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pattFill prst="wdUpDiag">
                      <a:fgClr>
                        <a:schemeClr val="bg1">
                          <a:lumMod val="95000"/>
                        </a:schemeClr>
                      </a:fgClr>
                      <a:bgClr>
                        <a:schemeClr val="bg1"/>
                      </a:bgClr>
                    </a:pattFill>
                  </a:tcPr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5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22,7%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0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4,5%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7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31,8%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673847616"/>
                  </a:ext>
                </a:extLst>
              </a:tr>
              <a:tr h="516943">
                <a:tc>
                  <a:txBody>
                    <a:bodyPr/>
                    <a:lstStyle/>
                    <a:p>
                      <a:pPr algn="l" fontAlgn="b"/>
                      <a:endParaRPr lang="it-IT" sz="1400" b="0" i="0" u="none" strike="noStrike" dirty="0">
                        <a:solidFill>
                          <a:schemeClr val="tx2">
                            <a:lumMod val="75000"/>
                          </a:schemeClr>
                        </a:solidFill>
                        <a:effectLst/>
                        <a:latin typeface="Tahoma" panose="020B0604030504040204" pitchFamily="34" charset="0"/>
                        <a:ea typeface="Tahoma" panose="020B0604030504040204" pitchFamily="34" charset="0"/>
                        <a:cs typeface="Tahoma" panose="020B0604030504040204" pitchFamily="34" charset="0"/>
                      </a:endParaRPr>
                    </a:p>
                  </a:txBody>
                  <a:tcPr marL="0" marR="0" marT="0" marB="0" anchor="b">
                    <a:lnL>
                      <a:noFill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>
                      <a:noFill/>
                    </a:lnT>
                    <a:lnB>
                      <a:noFill/>
                    </a:lnB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Total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14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63,6%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9,1%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6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27,3%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22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it-IT" sz="1400" b="1" i="0" u="none" strike="noStrike" dirty="0">
                          <a:solidFill>
                            <a:schemeClr val="tx2">
                              <a:lumMod val="75000"/>
                            </a:schemeClr>
                          </a:solidFill>
                          <a:effectLst/>
                          <a:latin typeface="Tahoma" panose="020B0604030504040204" pitchFamily="34" charset="0"/>
                          <a:ea typeface="Tahoma" panose="020B0604030504040204" pitchFamily="34" charset="0"/>
                          <a:cs typeface="Tahoma" panose="020B0604030504040204" pitchFamily="34" charset="0"/>
                        </a:rPr>
                        <a:t>100,0%</a:t>
                      </a:r>
                    </a:p>
                  </a:txBody>
                  <a:tcPr marL="0" marR="0" marT="0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chemeClr val="bg1">
                        <a:lumMod val="9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626793389"/>
                  </a:ext>
                </a:extLst>
              </a:tr>
            </a:tbl>
          </a:graphicData>
        </a:graphic>
      </p:graphicFrame>
      <p:sp>
        <p:nvSpPr>
          <p:cNvPr id="15" name="CasellaDiTesto 14">
            <a:extLst>
              <a:ext uri="{FF2B5EF4-FFF2-40B4-BE49-F238E27FC236}">
                <a16:creationId xmlns:a16="http://schemas.microsoft.com/office/drawing/2014/main" id="{43D19634-7C32-4ED5-A43D-85BD38EBA185}"/>
              </a:ext>
            </a:extLst>
          </p:cNvPr>
          <p:cNvSpPr txBox="1"/>
          <p:nvPr/>
        </p:nvSpPr>
        <p:spPr>
          <a:xfrm>
            <a:off x="1398961" y="5770462"/>
            <a:ext cx="7086600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200" dirty="0">
                <a:latin typeface="Tahoma" panose="020B0604030504040204" pitchFamily="34" charset="0"/>
                <a:ea typeface="Tahoma" panose="020B0604030504040204" pitchFamily="34" charset="0"/>
                <a:cs typeface="Tahoma" panose="020B0604030504040204" pitchFamily="34" charset="0"/>
              </a:rPr>
              <a:t>* Willing + potential interest to exchange. </a:t>
            </a:r>
          </a:p>
        </p:txBody>
      </p:sp>
      <p:sp>
        <p:nvSpPr>
          <p:cNvPr id="2" name="Ovale 1">
            <a:extLst>
              <a:ext uri="{FF2B5EF4-FFF2-40B4-BE49-F238E27FC236}">
                <a16:creationId xmlns:a16="http://schemas.microsoft.com/office/drawing/2014/main" id="{92B93D69-2227-4530-8795-CA8E75DD0686}"/>
              </a:ext>
            </a:extLst>
          </p:cNvPr>
          <p:cNvSpPr/>
          <p:nvPr/>
        </p:nvSpPr>
        <p:spPr>
          <a:xfrm>
            <a:off x="2835232" y="3479801"/>
            <a:ext cx="534390" cy="411480"/>
          </a:xfrm>
          <a:prstGeom prst="ellipse">
            <a:avLst/>
          </a:prstGeom>
          <a:noFill/>
          <a:ln w="38100" cap="flat" cmpd="sng" algn="ctr">
            <a:solidFill>
              <a:schemeClr val="accent3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3" name="Ovale 2">
            <a:extLst>
              <a:ext uri="{FF2B5EF4-FFF2-40B4-BE49-F238E27FC236}">
                <a16:creationId xmlns:a16="http://schemas.microsoft.com/office/drawing/2014/main" id="{A612C3A1-7F88-4773-9039-8D16A16554BE}"/>
              </a:ext>
            </a:extLst>
          </p:cNvPr>
          <p:cNvSpPr/>
          <p:nvPr/>
        </p:nvSpPr>
        <p:spPr>
          <a:xfrm>
            <a:off x="2835232" y="5207000"/>
            <a:ext cx="534390" cy="41148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8" name="Ovale 7">
            <a:extLst>
              <a:ext uri="{FF2B5EF4-FFF2-40B4-BE49-F238E27FC236}">
                <a16:creationId xmlns:a16="http://schemas.microsoft.com/office/drawing/2014/main" id="{07E525D1-D380-4CFF-BDC9-1D51B6F3658C}"/>
              </a:ext>
            </a:extLst>
          </p:cNvPr>
          <p:cNvSpPr/>
          <p:nvPr/>
        </p:nvSpPr>
        <p:spPr>
          <a:xfrm>
            <a:off x="7127832" y="3479801"/>
            <a:ext cx="534390" cy="411480"/>
          </a:xfrm>
          <a:prstGeom prst="ellipse">
            <a:avLst/>
          </a:prstGeom>
          <a:noFill/>
          <a:ln w="38100" cap="flat" cmpd="sng" algn="ctr">
            <a:solidFill>
              <a:schemeClr val="accent1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dk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  <p:sp>
        <p:nvSpPr>
          <p:cNvPr id="9" name="Ovale 8">
            <a:extLst>
              <a:ext uri="{FF2B5EF4-FFF2-40B4-BE49-F238E27FC236}">
                <a16:creationId xmlns:a16="http://schemas.microsoft.com/office/drawing/2014/main" id="{FD99B419-808C-497E-8ACE-45E52BEC5520}"/>
              </a:ext>
            </a:extLst>
          </p:cNvPr>
          <p:cNvSpPr/>
          <p:nvPr/>
        </p:nvSpPr>
        <p:spPr>
          <a:xfrm>
            <a:off x="4255481" y="3985264"/>
            <a:ext cx="534390" cy="411480"/>
          </a:xfrm>
          <a:prstGeom prst="ellipse">
            <a:avLst/>
          </a:prstGeom>
          <a:noFill/>
          <a:ln w="38100" cap="flat" cmpd="sng" algn="ctr">
            <a:solidFill>
              <a:srgbClr val="C00000"/>
            </a:solidFill>
            <a:prstDash val="solid"/>
            <a:round/>
            <a:headEnd type="none" w="med" len="med"/>
            <a:tailEnd type="none" w="med" len="med"/>
          </a:ln>
        </p:spPr>
        <p:style>
          <a:lnRef idx="0">
            <a:scrgbClr r="0" g="0" b="0"/>
          </a:lnRef>
          <a:fillRef idx="0">
            <a:scrgbClr r="0" g="0" b="0"/>
          </a:fillRef>
          <a:effectRef idx="0">
            <a:scrgbClr r="0" g="0" b="0"/>
          </a:effectRef>
          <a:fontRef idx="minor">
            <a:schemeClr val="accent3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674535177"/>
      </p:ext>
    </p:extLst>
  </p:cSld>
  <p:clrMapOvr>
    <a:masterClrMapping/>
  </p:clrMapOvr>
</p:sld>
</file>

<file path=ppt/theme/theme1.xml><?xml version="1.0" encoding="utf-8"?>
<a:theme xmlns:a="http://schemas.openxmlformats.org/drawingml/2006/main" name="AIFA18_Slid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AIFA18_Slide</Template>
  <TotalTime>7450</TotalTime>
  <Words>1010</Words>
  <Application>Microsoft Office PowerPoint</Application>
  <PresentationFormat>Presentazione su schermo (4:3)</PresentationFormat>
  <Paragraphs>238</Paragraphs>
  <Slides>14</Slides>
  <Notes>2</Notes>
  <HiddenSlides>0</HiddenSlides>
  <MMClips>0</MMClips>
  <ScaleCrop>false</ScaleCrop>
  <HeadingPairs>
    <vt:vector size="6" baseType="variant">
      <vt:variant>
        <vt:lpstr>Caratteri utilizzati</vt:lpstr>
      </vt:variant>
      <vt:variant>
        <vt:i4>3</vt:i4>
      </vt:variant>
      <vt:variant>
        <vt:lpstr>Tema</vt:lpstr>
      </vt:variant>
      <vt:variant>
        <vt:i4>1</vt:i4>
      </vt:variant>
      <vt:variant>
        <vt:lpstr>Titoli diapositive</vt:lpstr>
      </vt:variant>
      <vt:variant>
        <vt:i4>14</vt:i4>
      </vt:variant>
    </vt:vector>
  </HeadingPairs>
  <TitlesOfParts>
    <vt:vector size="18" baseType="lpstr">
      <vt:lpstr>Arial</vt:lpstr>
      <vt:lpstr>Calibri</vt:lpstr>
      <vt:lpstr>Tahoma</vt:lpstr>
      <vt:lpstr>AIFA18_Slide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  <vt:lpstr>Presentazione standard di PowerPoint</vt:lpstr>
    </vt:vector>
  </TitlesOfParts>
  <Company>Hewlett-Packard Company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Diapositiva 1</dc:title>
  <dc:creator>telliniv</dc:creator>
  <cp:lastModifiedBy>AIFA</cp:lastModifiedBy>
  <cp:revision>127</cp:revision>
  <dcterms:created xsi:type="dcterms:W3CDTF">2018-04-05T09:08:46Z</dcterms:created>
  <dcterms:modified xsi:type="dcterms:W3CDTF">2020-09-18T12:20:10Z</dcterms:modified>
</cp:coreProperties>
</file>